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3" r:id="rId8"/>
    <p:sldId id="262" r:id="rId9"/>
    <p:sldId id="265" r:id="rId10"/>
    <p:sldId id="264" r:id="rId11"/>
    <p:sldId id="267" r:id="rId12"/>
    <p:sldId id="266"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00" d="100"/>
          <a:sy n="100" d="100"/>
        </p:scale>
        <p:origin x="-112" y="-16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printerSettings" Target="printerSettings/printerSettings1.bin"/><Relationship Id="rId15" Type="http://schemas.openxmlformats.org/officeDocument/2006/relationships/presProps" Target="presProps.xml"/><Relationship Id="rId16" Type="http://schemas.openxmlformats.org/officeDocument/2006/relationships/viewProps" Target="viewProps.xml"/><Relationship Id="rId17" Type="http://schemas.openxmlformats.org/officeDocument/2006/relationships/theme" Target="theme/theme1.xml"/><Relationship Id="rId18"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09601"/>
            <a:ext cx="7772400" cy="4267200"/>
          </a:xfrm>
        </p:spPr>
        <p:txBody>
          <a:bodyPr anchor="b">
            <a:noAutofit/>
          </a:bodyPr>
          <a:lstStyle>
            <a:lvl1pPr>
              <a:lnSpc>
                <a:spcPct val="100000"/>
              </a:lnSpc>
              <a:defRPr sz="8000"/>
            </a:lvl1pPr>
          </a:lstStyle>
          <a:p>
            <a:r>
              <a:rPr lang="en-AU" smtClean="0"/>
              <a:t>Click to edit Master title style</a:t>
            </a:r>
            <a:endParaRPr lang="en-US" dirty="0"/>
          </a:p>
        </p:txBody>
      </p:sp>
      <p:sp>
        <p:nvSpPr>
          <p:cNvPr id="3" name="Subtitle 2"/>
          <p:cNvSpPr>
            <a:spLocks noGrp="1"/>
          </p:cNvSpPr>
          <p:nvPr>
            <p:ph type="subTitle" idx="1"/>
          </p:nvPr>
        </p:nvSpPr>
        <p:spPr>
          <a:xfrm>
            <a:off x="1371600" y="4953000"/>
            <a:ext cx="6400800" cy="1219200"/>
          </a:xfrm>
        </p:spPr>
        <p:txBody>
          <a:bodyPr>
            <a:normAutofit/>
          </a:bodyPr>
          <a:lstStyle>
            <a:lvl1pPr marL="0" indent="0" algn="ctr">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AU" smtClean="0"/>
              <a:t>Click to edit Master subtitle style</a:t>
            </a:r>
            <a:endParaRPr lang="en-US" dirty="0"/>
          </a:p>
        </p:txBody>
      </p:sp>
      <p:sp>
        <p:nvSpPr>
          <p:cNvPr id="7" name="Date Placeholder 6"/>
          <p:cNvSpPr>
            <a:spLocks noGrp="1"/>
          </p:cNvSpPr>
          <p:nvPr>
            <p:ph type="dt" sz="half" idx="10"/>
          </p:nvPr>
        </p:nvSpPr>
        <p:spPr/>
        <p:txBody>
          <a:bodyPr/>
          <a:lstStyle/>
          <a:p>
            <a:fld id="{216C5678-EE20-4FA5-88E2-6E0BD67A2E26}" type="datetime1">
              <a:rPr lang="en-US" smtClean="0"/>
              <a:t>23/08/11</a:t>
            </a:fld>
            <a:endParaRPr lang="en-US" dirty="0"/>
          </a:p>
        </p:txBody>
      </p:sp>
      <p:sp>
        <p:nvSpPr>
          <p:cNvPr id="8" name="Slide Number Placeholder 7"/>
          <p:cNvSpPr>
            <a:spLocks noGrp="1"/>
          </p:cNvSpPr>
          <p:nvPr>
            <p:ph type="sldNum" sz="quarter" idx="11"/>
          </p:nvPr>
        </p:nvSpPr>
        <p:spPr/>
        <p:txBody>
          <a:bodyPr/>
          <a:lstStyle/>
          <a:p>
            <a:fld id="{BA9B540C-44DA-4F69-89C9-7C84606640D3}" type="slidenum">
              <a:rPr lang="en-US" smtClean="0"/>
              <a:pPr/>
              <a:t>‹#›</a:t>
            </a:fld>
            <a:endParaRPr lang="en-US" dirty="0"/>
          </a:p>
        </p:txBody>
      </p:sp>
      <p:sp>
        <p:nvSpPr>
          <p:cNvPr id="9" name="Footer Placeholder 8"/>
          <p:cNvSpPr>
            <a:spLocks noGrp="1"/>
          </p:cNvSpPr>
          <p:nvPr>
            <p:ph type="ftr" sz="quarter" idx="12"/>
          </p:nvPr>
        </p:nvSpPr>
        <p:spPr/>
        <p:txBody>
          <a:bodyPr/>
          <a:lstStyle/>
          <a:p>
            <a:r>
              <a:rPr lang="en-US" smtClean="0"/>
              <a:t>Footer Text</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Date Placeholder 3"/>
          <p:cNvSpPr>
            <a:spLocks noGrp="1"/>
          </p:cNvSpPr>
          <p:nvPr>
            <p:ph type="dt" sz="half" idx="10"/>
          </p:nvPr>
        </p:nvSpPr>
        <p:spPr/>
        <p:txBody>
          <a:bodyPr/>
          <a:lstStyle/>
          <a:p>
            <a:fld id="{EA051B39-B140-43FE-96DB-472A2B59CE7C}" type="datetime1">
              <a:rPr lang="en-US" smtClean="0"/>
              <a:t>23/08/11</a:t>
            </a:fld>
            <a:endParaRPr lang="en-US"/>
          </a:p>
        </p:txBody>
      </p:sp>
      <p:sp>
        <p:nvSpPr>
          <p:cNvPr id="5" name="Footer Placeholder 4"/>
          <p:cNvSpPr>
            <a:spLocks noGrp="1"/>
          </p:cNvSpPr>
          <p:nvPr>
            <p:ph type="ftr" sz="quarter" idx="11"/>
          </p:nvPr>
        </p:nvSpPr>
        <p:spPr/>
        <p:txBody>
          <a:bodyPr/>
          <a:lstStyle/>
          <a:p>
            <a:r>
              <a:rPr lang="en-US" smtClean="0"/>
              <a:t>Footer Text</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AU" smtClean="0"/>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Date Placeholder 3"/>
          <p:cNvSpPr>
            <a:spLocks noGrp="1"/>
          </p:cNvSpPr>
          <p:nvPr>
            <p:ph type="dt" sz="half" idx="10"/>
          </p:nvPr>
        </p:nvSpPr>
        <p:spPr/>
        <p:txBody>
          <a:bodyPr/>
          <a:lstStyle/>
          <a:p>
            <a:fld id="{DA600BB2-27C5-458B-ABCE-839C88CF47CE}" type="datetime1">
              <a:rPr lang="en-US" smtClean="0"/>
              <a:t>23/08/11</a:t>
            </a:fld>
            <a:endParaRPr lang="en-US"/>
          </a:p>
        </p:txBody>
      </p:sp>
      <p:sp>
        <p:nvSpPr>
          <p:cNvPr id="5" name="Footer Placeholder 4"/>
          <p:cNvSpPr>
            <a:spLocks noGrp="1"/>
          </p:cNvSpPr>
          <p:nvPr>
            <p:ph type="ftr" sz="quarter" idx="11"/>
          </p:nvPr>
        </p:nvSpPr>
        <p:spPr/>
        <p:txBody>
          <a:bodyPr/>
          <a:lstStyle/>
          <a:p>
            <a:r>
              <a:rPr lang="en-US" smtClean="0"/>
              <a:t>Footer Text</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dirty="0"/>
          </a:p>
        </p:txBody>
      </p:sp>
      <p:sp>
        <p:nvSpPr>
          <p:cNvPr id="3" name="Content Placeholder 2"/>
          <p:cNvSpPr>
            <a:spLocks noGrp="1"/>
          </p:cNvSpPr>
          <p:nvPr>
            <p:ph idx="1"/>
          </p:nvPr>
        </p:nvSpPr>
        <p:spPr/>
        <p:txBody>
          <a:bodyPr/>
          <a:lstStyle>
            <a:lvl5pPr>
              <a:defRPr/>
            </a:lvl5pPr>
            <a:lvl6pPr>
              <a:defRPr/>
            </a:lvl6pPr>
            <a:lvl7pPr>
              <a:defRPr/>
            </a:lvl7pPr>
            <a:lvl8pPr>
              <a:defRPr/>
            </a:lvl8pPr>
            <a:lvl9pPr>
              <a:buFont typeface="Arial" pitchFamily="34" charset="0"/>
              <a:buChar char="•"/>
              <a:defRPr/>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dirty="0" smtClean="0"/>
          </a:p>
        </p:txBody>
      </p:sp>
      <p:sp>
        <p:nvSpPr>
          <p:cNvPr id="4" name="Date Placeholder 3"/>
          <p:cNvSpPr>
            <a:spLocks noGrp="1"/>
          </p:cNvSpPr>
          <p:nvPr>
            <p:ph type="dt" sz="half" idx="10"/>
          </p:nvPr>
        </p:nvSpPr>
        <p:spPr/>
        <p:txBody>
          <a:bodyPr/>
          <a:lstStyle/>
          <a:p>
            <a:fld id="{B11D738E-8962-435F-8C43-147B8DD7E819}" type="datetime1">
              <a:rPr lang="en-US" smtClean="0"/>
              <a:t>23/08/11</a:t>
            </a:fld>
            <a:endParaRPr lang="en-US"/>
          </a:p>
        </p:txBody>
      </p:sp>
      <p:sp>
        <p:nvSpPr>
          <p:cNvPr id="5" name="Footer Placeholder 4"/>
          <p:cNvSpPr>
            <a:spLocks noGrp="1"/>
          </p:cNvSpPr>
          <p:nvPr>
            <p:ph type="ftr" sz="quarter" idx="11"/>
          </p:nvPr>
        </p:nvSpPr>
        <p:spPr/>
        <p:txBody>
          <a:bodyPr/>
          <a:lstStyle/>
          <a:p>
            <a:r>
              <a:rPr lang="en-US" smtClean="0"/>
              <a:t>Footer Text</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1371600"/>
            <a:ext cx="7772400" cy="2505075"/>
          </a:xfrm>
        </p:spPr>
        <p:txBody>
          <a:bodyPr anchor="b"/>
          <a:lstStyle>
            <a:lvl1pPr algn="ctr" defTabSz="914400" rtl="0" eaLnBrk="1" latinLnBrk="0" hangingPunct="1">
              <a:lnSpc>
                <a:spcPct val="100000"/>
              </a:lnSpc>
              <a:spcBef>
                <a:spcPct val="0"/>
              </a:spcBef>
              <a:buNone/>
              <a:defRPr lang="en-US" sz="4800" kern="1200" dirty="0" smtClean="0">
                <a:solidFill>
                  <a:schemeClr val="tx2"/>
                </a:solidFill>
                <a:effectLst>
                  <a:outerShdw blurRad="63500" dist="38100" dir="5400000" algn="t" rotWithShape="0">
                    <a:prstClr val="black">
                      <a:alpha val="25000"/>
                    </a:prstClr>
                  </a:outerShdw>
                </a:effectLst>
                <a:latin typeface="+mn-lt"/>
                <a:ea typeface="+mj-ea"/>
                <a:cs typeface="+mj-cs"/>
              </a:defRPr>
            </a:lvl1pPr>
          </a:lstStyle>
          <a:p>
            <a:r>
              <a:rPr lang="en-AU" smtClean="0"/>
              <a:t>Click to edit Master title style</a:t>
            </a:r>
            <a:endParaRPr lang="en-US" dirty="0"/>
          </a:p>
        </p:txBody>
      </p:sp>
      <p:sp>
        <p:nvSpPr>
          <p:cNvPr id="3" name="Text Placeholder 2"/>
          <p:cNvSpPr>
            <a:spLocks noGrp="1"/>
          </p:cNvSpPr>
          <p:nvPr>
            <p:ph type="body" idx="1"/>
          </p:nvPr>
        </p:nvSpPr>
        <p:spPr>
          <a:xfrm>
            <a:off x="722313" y="4068763"/>
            <a:ext cx="7772400" cy="1131887"/>
          </a:xfrm>
        </p:spPr>
        <p:txBody>
          <a:bodyPr anchor="t"/>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AU" smtClean="0"/>
              <a:t>Click to edit Master text styles</a:t>
            </a:r>
          </a:p>
        </p:txBody>
      </p:sp>
      <p:sp>
        <p:nvSpPr>
          <p:cNvPr id="4" name="Date Placeholder 3"/>
          <p:cNvSpPr>
            <a:spLocks noGrp="1"/>
          </p:cNvSpPr>
          <p:nvPr>
            <p:ph type="dt" sz="half" idx="10"/>
          </p:nvPr>
        </p:nvSpPr>
        <p:spPr/>
        <p:txBody>
          <a:bodyPr/>
          <a:lstStyle/>
          <a:p>
            <a:fld id="{09CAEA93-55E7-4DA9-90C2-089A26EEFEC4}" type="datetime1">
              <a:rPr lang="en-US" smtClean="0"/>
              <a:t>23/08/11</a:t>
            </a:fld>
            <a:endParaRPr lang="en-US"/>
          </a:p>
        </p:txBody>
      </p:sp>
      <p:sp>
        <p:nvSpPr>
          <p:cNvPr id="5" name="Footer Placeholder 4"/>
          <p:cNvSpPr>
            <a:spLocks noGrp="1"/>
          </p:cNvSpPr>
          <p:nvPr>
            <p:ph type="ftr" sz="quarter" idx="11"/>
          </p:nvPr>
        </p:nvSpPr>
        <p:spPr/>
        <p:txBody>
          <a:bodyPr/>
          <a:lstStyle/>
          <a:p>
            <a:r>
              <a:rPr lang="en-US" smtClean="0"/>
              <a:t>Footer Text</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a:t>
            </a:fld>
            <a:endParaRPr lang="en-US"/>
          </a:p>
        </p:txBody>
      </p:sp>
      <p:sp>
        <p:nvSpPr>
          <p:cNvPr id="7" name="Oval 6"/>
          <p:cNvSpPr/>
          <p:nvPr/>
        </p:nvSpPr>
        <p:spPr>
          <a:xfrm>
            <a:off x="4495800"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4695825"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4296728"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4" name="Content Placeholder 3"/>
          <p:cNvSpPr>
            <a:spLocks noGrp="1"/>
          </p:cNvSpPr>
          <p:nvPr>
            <p:ph sz="half" idx="2"/>
          </p:nvPr>
        </p:nvSpPr>
        <p:spPr>
          <a:xfrm>
            <a:off x="4648200" y="1600200"/>
            <a:ext cx="4038600" cy="4525963"/>
          </a:xfrm>
        </p:spPr>
        <p:txBody>
          <a:bodyPr/>
          <a:lstStyle>
            <a:lvl1pPr>
              <a:defRPr sz="24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dirty="0" smtClean="0"/>
          </a:p>
        </p:txBody>
      </p:sp>
      <p:sp>
        <p:nvSpPr>
          <p:cNvPr id="5" name="Date Placeholder 4"/>
          <p:cNvSpPr>
            <a:spLocks noGrp="1"/>
          </p:cNvSpPr>
          <p:nvPr>
            <p:ph type="dt" sz="half" idx="10"/>
          </p:nvPr>
        </p:nvSpPr>
        <p:spPr/>
        <p:txBody>
          <a:bodyPr/>
          <a:lstStyle/>
          <a:p>
            <a:fld id="{E34CF3C7-6809-4F39-BD67-A75817BDDE0A}" type="datetime1">
              <a:rPr lang="en-US" smtClean="0"/>
              <a:t>23/08/11</a:t>
            </a:fld>
            <a:endParaRPr lang="en-US"/>
          </a:p>
        </p:txBody>
      </p:sp>
      <p:sp>
        <p:nvSpPr>
          <p:cNvPr id="6" name="Footer Placeholder 5"/>
          <p:cNvSpPr>
            <a:spLocks noGrp="1"/>
          </p:cNvSpPr>
          <p:nvPr>
            <p:ph type="ftr" sz="quarter" idx="11"/>
          </p:nvPr>
        </p:nvSpPr>
        <p:spPr/>
        <p:txBody>
          <a:bodyPr/>
          <a:lstStyle/>
          <a:p>
            <a:r>
              <a:rPr lang="en-US" smtClean="0"/>
              <a:t>Footer Text</a:t>
            </a:r>
            <a:endParaRPr lang="en-US"/>
          </a:p>
        </p:txBody>
      </p:sp>
      <p:sp>
        <p:nvSpPr>
          <p:cNvPr id="7" name="Slide Number Placeholder 6"/>
          <p:cNvSpPr>
            <a:spLocks noGrp="1"/>
          </p:cNvSpPr>
          <p:nvPr>
            <p:ph type="sldNum" sz="quarter" idx="12"/>
          </p:nvPr>
        </p:nvSpPr>
        <p:spPr/>
        <p:txBody>
          <a:bodyPr/>
          <a:lstStyle/>
          <a:p>
            <a:fld id="{BA9B540C-44DA-4F69-89C9-7C84606640D3}" type="slidenum">
              <a:rPr lang="en-US" smtClean="0"/>
              <a:pPr/>
              <a:t>‹#›</a:t>
            </a:fld>
            <a:endParaRPr lang="en-US"/>
          </a:p>
        </p:txBody>
      </p:sp>
      <p:sp>
        <p:nvSpPr>
          <p:cNvPr id="9" name="Content Placeholder 8"/>
          <p:cNvSpPr>
            <a:spLocks noGrp="1"/>
          </p:cNvSpPr>
          <p:nvPr>
            <p:ph sz="quarter" idx="13"/>
          </p:nvPr>
        </p:nvSpPr>
        <p:spPr>
          <a:xfrm>
            <a:off x="365760" y="1600200"/>
            <a:ext cx="4041648" cy="4526280"/>
          </a:xfrm>
        </p:spPr>
        <p:txBody>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AU" smtClean="0"/>
              <a:t>Click to edit Master title style</a:t>
            </a:r>
            <a:endParaRPr lang="en-US"/>
          </a:p>
        </p:txBody>
      </p:sp>
      <p:sp>
        <p:nvSpPr>
          <p:cNvPr id="3" name="Text Placeholder 2"/>
          <p:cNvSpPr>
            <a:spLocks noGrp="1"/>
          </p:cNvSpPr>
          <p:nvPr>
            <p:ph type="body" idx="1"/>
          </p:nvPr>
        </p:nvSpPr>
        <p:spPr>
          <a:xfrm>
            <a:off x="457200" y="1600200"/>
            <a:ext cx="4040188"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smtClean="0"/>
              <a:t>Click to edit Master text styles</a:t>
            </a:r>
          </a:p>
        </p:txBody>
      </p:sp>
      <p:sp>
        <p:nvSpPr>
          <p:cNvPr id="5" name="Text Placeholder 4"/>
          <p:cNvSpPr>
            <a:spLocks noGrp="1"/>
          </p:cNvSpPr>
          <p:nvPr>
            <p:ph type="body" sz="quarter" idx="3"/>
          </p:nvPr>
        </p:nvSpPr>
        <p:spPr>
          <a:xfrm>
            <a:off x="4648200" y="1600200"/>
            <a:ext cx="4041775"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smtClean="0"/>
              <a:t>Click to edit Master text styles</a:t>
            </a:r>
          </a:p>
        </p:txBody>
      </p:sp>
      <p:sp>
        <p:nvSpPr>
          <p:cNvPr id="7" name="Date Placeholder 6"/>
          <p:cNvSpPr>
            <a:spLocks noGrp="1"/>
          </p:cNvSpPr>
          <p:nvPr>
            <p:ph type="dt" sz="half" idx="10"/>
          </p:nvPr>
        </p:nvSpPr>
        <p:spPr/>
        <p:txBody>
          <a:bodyPr/>
          <a:lstStyle/>
          <a:p>
            <a:fld id="{F7EAEB24-CE78-465C-A726-91D0868FA48F}" type="datetime1">
              <a:rPr lang="en-US" smtClean="0"/>
              <a:t>23/08/11</a:t>
            </a:fld>
            <a:endParaRPr lang="en-US"/>
          </a:p>
        </p:txBody>
      </p:sp>
      <p:sp>
        <p:nvSpPr>
          <p:cNvPr id="8" name="Footer Placeholder 7"/>
          <p:cNvSpPr>
            <a:spLocks noGrp="1"/>
          </p:cNvSpPr>
          <p:nvPr>
            <p:ph type="ftr" sz="quarter" idx="11"/>
          </p:nvPr>
        </p:nvSpPr>
        <p:spPr/>
        <p:txBody>
          <a:bodyPr/>
          <a:lstStyle/>
          <a:p>
            <a:r>
              <a:rPr lang="en-US" smtClean="0"/>
              <a:t>Footer Text</a:t>
            </a:r>
            <a:endParaRPr lang="en-US"/>
          </a:p>
        </p:txBody>
      </p:sp>
      <p:sp>
        <p:nvSpPr>
          <p:cNvPr id="9" name="Slide Number Placeholder 8"/>
          <p:cNvSpPr>
            <a:spLocks noGrp="1"/>
          </p:cNvSpPr>
          <p:nvPr>
            <p:ph type="sldNum" sz="quarter" idx="12"/>
          </p:nvPr>
        </p:nvSpPr>
        <p:spPr/>
        <p:txBody>
          <a:bodyPr/>
          <a:lstStyle/>
          <a:p>
            <a:fld id="{BA9B540C-44DA-4F69-89C9-7C84606640D3}" type="slidenum">
              <a:rPr lang="en-US" smtClean="0"/>
              <a:pPr/>
              <a:t>‹#›</a:t>
            </a:fld>
            <a:endParaRPr lang="en-US"/>
          </a:p>
        </p:txBody>
      </p:sp>
      <p:sp>
        <p:nvSpPr>
          <p:cNvPr id="11" name="Content Placeholder 10"/>
          <p:cNvSpPr>
            <a:spLocks noGrp="1"/>
          </p:cNvSpPr>
          <p:nvPr>
            <p:ph sz="quarter" idx="13"/>
          </p:nvPr>
        </p:nvSpPr>
        <p:spPr>
          <a:xfrm>
            <a:off x="457200" y="2212848"/>
            <a:ext cx="4041648" cy="3913632"/>
          </a:xfrm>
        </p:spPr>
        <p:txBody>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dirty="0"/>
          </a:p>
        </p:txBody>
      </p:sp>
      <p:sp>
        <p:nvSpPr>
          <p:cNvPr id="13" name="Content Placeholder 12"/>
          <p:cNvSpPr>
            <a:spLocks noGrp="1"/>
          </p:cNvSpPr>
          <p:nvPr>
            <p:ph sz="quarter" idx="14"/>
          </p:nvPr>
        </p:nvSpPr>
        <p:spPr>
          <a:xfrm>
            <a:off x="4672584" y="2212848"/>
            <a:ext cx="4041648" cy="3913187"/>
          </a:xfrm>
        </p:spPr>
        <p:txBody>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dirty="0"/>
          </a:p>
        </p:txBody>
      </p:sp>
      <p:sp>
        <p:nvSpPr>
          <p:cNvPr id="3" name="Date Placeholder 2"/>
          <p:cNvSpPr>
            <a:spLocks noGrp="1"/>
          </p:cNvSpPr>
          <p:nvPr>
            <p:ph type="dt" sz="half" idx="10"/>
          </p:nvPr>
        </p:nvSpPr>
        <p:spPr/>
        <p:txBody>
          <a:bodyPr/>
          <a:lstStyle/>
          <a:p>
            <a:fld id="{40BAADF0-1749-4E8B-9691-B44A5F8C0895}" type="datetime1">
              <a:rPr lang="en-US" smtClean="0"/>
              <a:t>23/08/11</a:t>
            </a:fld>
            <a:endParaRPr lang="en-US"/>
          </a:p>
        </p:txBody>
      </p:sp>
      <p:sp>
        <p:nvSpPr>
          <p:cNvPr id="4" name="Footer Placeholder 3"/>
          <p:cNvSpPr>
            <a:spLocks noGrp="1"/>
          </p:cNvSpPr>
          <p:nvPr>
            <p:ph type="ftr" sz="quarter" idx="11"/>
          </p:nvPr>
        </p:nvSpPr>
        <p:spPr/>
        <p:txBody>
          <a:bodyPr/>
          <a:lstStyle/>
          <a:p>
            <a:r>
              <a:rPr lang="en-US" smtClean="0"/>
              <a:t>Footer Text</a:t>
            </a:r>
            <a:endParaRPr lang="en-US"/>
          </a:p>
        </p:txBody>
      </p:sp>
      <p:sp>
        <p:nvSpPr>
          <p:cNvPr id="5" name="Slide Number Placeholder 4"/>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8AF628A-A867-4937-BBE5-207DB6F9C51A}" type="datetime1">
              <a:rPr lang="en-US" smtClean="0"/>
              <a:t>23/08/11</a:t>
            </a:fld>
            <a:endParaRPr lang="en-US"/>
          </a:p>
        </p:txBody>
      </p:sp>
      <p:sp>
        <p:nvSpPr>
          <p:cNvPr id="3" name="Footer Placeholder 2"/>
          <p:cNvSpPr>
            <a:spLocks noGrp="1"/>
          </p:cNvSpPr>
          <p:nvPr>
            <p:ph type="ftr" sz="quarter" idx="11"/>
          </p:nvPr>
        </p:nvSpPr>
        <p:spPr/>
        <p:txBody>
          <a:bodyPr/>
          <a:lstStyle/>
          <a:p>
            <a:r>
              <a:rPr lang="en-US" smtClean="0"/>
              <a:t>Footer Text</a:t>
            </a:r>
            <a:endParaRPr lang="en-US"/>
          </a:p>
        </p:txBody>
      </p:sp>
      <p:sp>
        <p:nvSpPr>
          <p:cNvPr id="4" name="Slide Number Placeholder 3"/>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907087" y="266700"/>
            <a:ext cx="3008313" cy="2095500"/>
          </a:xfrm>
        </p:spPr>
        <p:txBody>
          <a:bodyPr anchor="b"/>
          <a:lstStyle>
            <a:lvl1pPr algn="ctr">
              <a:lnSpc>
                <a:spcPct val="100000"/>
              </a:lnSpc>
              <a:defRPr sz="2800" b="0">
                <a:effectLst>
                  <a:outerShdw blurRad="50800" dist="25400" dir="5400000" algn="t" rotWithShape="0">
                    <a:prstClr val="black">
                      <a:alpha val="25000"/>
                    </a:prstClr>
                  </a:outerShdw>
                </a:effectLst>
              </a:defRPr>
            </a:lvl1pPr>
          </a:lstStyle>
          <a:p>
            <a:r>
              <a:rPr lang="en-AU" smtClean="0"/>
              <a:t>Click to edit Master title style</a:t>
            </a:r>
            <a:endParaRPr lang="en-US" dirty="0"/>
          </a:p>
        </p:txBody>
      </p:sp>
      <p:sp>
        <p:nvSpPr>
          <p:cNvPr id="3" name="Content Placeholder 2"/>
          <p:cNvSpPr>
            <a:spLocks noGrp="1"/>
          </p:cNvSpPr>
          <p:nvPr>
            <p:ph idx="1"/>
          </p:nvPr>
        </p:nvSpPr>
        <p:spPr>
          <a:xfrm>
            <a:off x="719137" y="273050"/>
            <a:ext cx="499586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dirty="0"/>
          </a:p>
        </p:txBody>
      </p:sp>
      <p:sp>
        <p:nvSpPr>
          <p:cNvPr id="4" name="Text Placeholder 3"/>
          <p:cNvSpPr>
            <a:spLocks noGrp="1"/>
          </p:cNvSpPr>
          <p:nvPr>
            <p:ph type="body" sz="half" idx="2"/>
          </p:nvPr>
        </p:nvSpPr>
        <p:spPr>
          <a:xfrm>
            <a:off x="5907087" y="2438400"/>
            <a:ext cx="3008313" cy="3687763"/>
          </a:xfrm>
        </p:spPr>
        <p:txBody>
          <a:bodyPr>
            <a:normAutofit/>
          </a:bodyPr>
          <a:lstStyle>
            <a:lvl1pPr marL="0" indent="0" algn="ctr">
              <a:lnSpc>
                <a:spcPct val="125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smtClean="0"/>
              <a:t>Click to edit Master text styles</a:t>
            </a:r>
          </a:p>
        </p:txBody>
      </p:sp>
      <p:sp>
        <p:nvSpPr>
          <p:cNvPr id="5" name="Date Placeholder 4"/>
          <p:cNvSpPr>
            <a:spLocks noGrp="1"/>
          </p:cNvSpPr>
          <p:nvPr>
            <p:ph type="dt" sz="half" idx="10"/>
          </p:nvPr>
        </p:nvSpPr>
        <p:spPr/>
        <p:txBody>
          <a:bodyPr/>
          <a:lstStyle/>
          <a:p>
            <a:fld id="{118BBB94-68E6-4675-A946-F1C5994EDBD7}" type="datetime1">
              <a:rPr lang="en-US" smtClean="0"/>
              <a:t>23/08/11</a:t>
            </a:fld>
            <a:endParaRPr lang="en-US"/>
          </a:p>
        </p:txBody>
      </p:sp>
      <p:sp>
        <p:nvSpPr>
          <p:cNvPr id="6" name="Footer Placeholder 5"/>
          <p:cNvSpPr>
            <a:spLocks noGrp="1"/>
          </p:cNvSpPr>
          <p:nvPr>
            <p:ph type="ftr" sz="quarter" idx="11"/>
          </p:nvPr>
        </p:nvSpPr>
        <p:spPr/>
        <p:txBody>
          <a:bodyPr/>
          <a:lstStyle/>
          <a:p>
            <a:r>
              <a:rPr lang="en-US" smtClean="0"/>
              <a:t>Footer Text</a:t>
            </a:r>
            <a:endParaRPr lang="en-US"/>
          </a:p>
        </p:txBody>
      </p:sp>
      <p:sp>
        <p:nvSpPr>
          <p:cNvPr id="7" name="Slide Number Placeholder 6"/>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79576" y="228600"/>
            <a:ext cx="5711824" cy="895350"/>
          </a:xfrm>
        </p:spPr>
        <p:txBody>
          <a:bodyPr anchor="b"/>
          <a:lstStyle>
            <a:lvl1pPr algn="ctr">
              <a:lnSpc>
                <a:spcPct val="100000"/>
              </a:lnSpc>
              <a:defRPr sz="2800" b="0"/>
            </a:lvl1pPr>
          </a:lstStyle>
          <a:p>
            <a:r>
              <a:rPr lang="en-AU" smtClean="0"/>
              <a:t>Click to edit Master title style</a:t>
            </a:r>
            <a:endParaRPr lang="en-US" dirty="0"/>
          </a:p>
        </p:txBody>
      </p:sp>
      <p:sp>
        <p:nvSpPr>
          <p:cNvPr id="3" name="Picture Placeholder 2"/>
          <p:cNvSpPr>
            <a:spLocks noGrp="1"/>
          </p:cNvSpPr>
          <p:nvPr>
            <p:ph type="pic" idx="1"/>
          </p:nvPr>
        </p:nvSpPr>
        <p:spPr>
          <a:xfrm>
            <a:off x="1508126" y="1143000"/>
            <a:ext cx="6054724" cy="4541044"/>
          </a:xfrm>
          <a:ln w="76200">
            <a:solidFill>
              <a:schemeClr val="bg1"/>
            </a:solidFill>
          </a:ln>
          <a:effectLst>
            <a:outerShdw blurRad="88900" dist="50800" dir="5400000" algn="ctr" rotWithShape="0">
              <a:srgbClr val="000000">
                <a:alpha val="25000"/>
              </a:srgbClr>
            </a:outerShdw>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AU" smtClean="0"/>
              <a:t>Drag picture to placeholder or click icon to add</a:t>
            </a:r>
            <a:endParaRPr lang="en-US" dirty="0"/>
          </a:p>
        </p:txBody>
      </p:sp>
      <p:sp>
        <p:nvSpPr>
          <p:cNvPr id="4" name="Text Placeholder 3"/>
          <p:cNvSpPr>
            <a:spLocks noGrp="1"/>
          </p:cNvSpPr>
          <p:nvPr>
            <p:ph type="body" sz="half" idx="2"/>
          </p:nvPr>
        </p:nvSpPr>
        <p:spPr>
          <a:xfrm>
            <a:off x="1679576" y="5810250"/>
            <a:ext cx="5711824" cy="5334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smtClean="0"/>
              <a:t>Click to edit Master text styles</a:t>
            </a:r>
          </a:p>
        </p:txBody>
      </p:sp>
      <p:sp>
        <p:nvSpPr>
          <p:cNvPr id="5" name="Date Placeholder 4"/>
          <p:cNvSpPr>
            <a:spLocks noGrp="1"/>
          </p:cNvSpPr>
          <p:nvPr>
            <p:ph type="dt" sz="half" idx="10"/>
          </p:nvPr>
        </p:nvSpPr>
        <p:spPr/>
        <p:txBody>
          <a:bodyPr/>
          <a:lstStyle/>
          <a:p>
            <a:fld id="{DC3B8377-21E3-4835-B75D-4E2847E2750F}" type="datetime1">
              <a:rPr lang="en-US" smtClean="0"/>
              <a:t>23/08/11</a:t>
            </a:fld>
            <a:endParaRPr lang="en-US"/>
          </a:p>
        </p:txBody>
      </p:sp>
      <p:sp>
        <p:nvSpPr>
          <p:cNvPr id="6" name="Footer Placeholder 5"/>
          <p:cNvSpPr>
            <a:spLocks noGrp="1"/>
          </p:cNvSpPr>
          <p:nvPr>
            <p:ph type="ftr" sz="quarter" idx="11"/>
          </p:nvPr>
        </p:nvSpPr>
        <p:spPr/>
        <p:txBody>
          <a:bodyPr/>
          <a:lstStyle/>
          <a:p>
            <a:r>
              <a:rPr lang="en-US" smtClean="0"/>
              <a:t>Footer Text</a:t>
            </a:r>
            <a:endParaRPr lang="en-US"/>
          </a:p>
        </p:txBody>
      </p:sp>
      <p:sp>
        <p:nvSpPr>
          <p:cNvPr id="7" name="Slide Number Placeholder 6"/>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0"/>
            <a:ext cx="8229600" cy="1600200"/>
          </a:xfrm>
          <a:prstGeom prst="rect">
            <a:avLst/>
          </a:prstGeom>
        </p:spPr>
        <p:txBody>
          <a:bodyPr vert="horz" lIns="91440" tIns="45720" rIns="91440" bIns="45720" rtlCol="0" anchor="b">
            <a:noAutofit/>
          </a:bodyPr>
          <a:lstStyle/>
          <a:p>
            <a:r>
              <a:rPr lang="en-AU"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dirty="0" smtClean="0"/>
          </a:p>
        </p:txBody>
      </p:sp>
      <p:sp>
        <p:nvSpPr>
          <p:cNvPr id="4" name="Date Placeholder 3"/>
          <p:cNvSpPr>
            <a:spLocks noGrp="1"/>
          </p:cNvSpPr>
          <p:nvPr>
            <p:ph type="dt" sz="half" idx="2"/>
          </p:nvPr>
        </p:nvSpPr>
        <p:spPr>
          <a:xfrm>
            <a:off x="6363347" y="6356350"/>
            <a:ext cx="2085975" cy="365125"/>
          </a:xfrm>
          <a:prstGeom prst="rect">
            <a:avLst/>
          </a:prstGeom>
        </p:spPr>
        <p:txBody>
          <a:bodyPr vert="horz" lIns="91440" tIns="45720" rIns="45720" bIns="45720" rtlCol="0" anchor="ctr"/>
          <a:lstStyle>
            <a:lvl1pPr algn="r">
              <a:defRPr sz="1200">
                <a:solidFill>
                  <a:schemeClr val="tx1">
                    <a:lumMod val="65000"/>
                    <a:lumOff val="35000"/>
                  </a:schemeClr>
                </a:solidFill>
                <a:latin typeface="Century Gothic" pitchFamily="34" charset="0"/>
              </a:defRPr>
            </a:lvl1pPr>
          </a:lstStyle>
          <a:p>
            <a:fld id="{B0C4986D-6BE9-4264-908F-02DB36FD8D6C}" type="datetime1">
              <a:rPr lang="en-US" smtClean="0"/>
              <a:t>23/08/11</a:t>
            </a:fld>
            <a:endParaRPr lang="en-US" dirty="0"/>
          </a:p>
        </p:txBody>
      </p:sp>
      <p:sp>
        <p:nvSpPr>
          <p:cNvPr id="5" name="Footer Placeholder 4"/>
          <p:cNvSpPr>
            <a:spLocks noGrp="1"/>
          </p:cNvSpPr>
          <p:nvPr>
            <p:ph type="ftr" sz="quarter" idx="3"/>
          </p:nvPr>
        </p:nvSpPr>
        <p:spPr>
          <a:xfrm>
            <a:off x="659165" y="6356350"/>
            <a:ext cx="2847975" cy="365125"/>
          </a:xfrm>
          <a:prstGeom prst="rect">
            <a:avLst/>
          </a:prstGeom>
        </p:spPr>
        <p:txBody>
          <a:bodyPr vert="horz" lIns="45720" tIns="45720" rIns="91440" bIns="45720" rtlCol="0" anchor="ctr"/>
          <a:lstStyle>
            <a:lvl1pPr algn="l">
              <a:defRPr sz="1200">
                <a:solidFill>
                  <a:schemeClr val="tx1">
                    <a:lumMod val="65000"/>
                    <a:lumOff val="35000"/>
                  </a:schemeClr>
                </a:solidFill>
                <a:latin typeface="Century Gothic" pitchFamily="34" charset="0"/>
              </a:defRPr>
            </a:lvl1pPr>
          </a:lstStyle>
          <a:p>
            <a:r>
              <a:rPr lang="en-US" smtClean="0"/>
              <a:t>Footer Text</a:t>
            </a:r>
            <a:endParaRPr lang="en-US" dirty="0"/>
          </a:p>
        </p:txBody>
      </p:sp>
      <p:sp>
        <p:nvSpPr>
          <p:cNvPr id="6" name="Slide Number Placeholder 5"/>
          <p:cNvSpPr>
            <a:spLocks noGrp="1"/>
          </p:cNvSpPr>
          <p:nvPr>
            <p:ph type="sldNum" sz="quarter" idx="4"/>
          </p:nvPr>
        </p:nvSpPr>
        <p:spPr>
          <a:xfrm>
            <a:off x="8543278" y="6356350"/>
            <a:ext cx="561975" cy="365125"/>
          </a:xfrm>
          <a:prstGeom prst="rect">
            <a:avLst/>
          </a:prstGeom>
        </p:spPr>
        <p:txBody>
          <a:bodyPr vert="horz" lIns="27432" tIns="45720" rIns="45720" bIns="45720" rtlCol="0" anchor="ctr"/>
          <a:lstStyle>
            <a:lvl1pPr algn="l">
              <a:defRPr sz="1200">
                <a:solidFill>
                  <a:schemeClr val="tx1">
                    <a:lumMod val="65000"/>
                    <a:lumOff val="35000"/>
                  </a:schemeClr>
                </a:solidFill>
                <a:latin typeface="Century Gothic" pitchFamily="34" charset="0"/>
              </a:defRPr>
            </a:lvl1pPr>
          </a:lstStyle>
          <a:p>
            <a:fld id="{BA9B540C-44DA-4F69-89C9-7C84606640D3}" type="slidenum">
              <a:rPr lang="en-US" smtClean="0"/>
              <a:pPr/>
              <a:t>‹#›</a:t>
            </a:fld>
            <a:endParaRPr lang="en-US" dirty="0"/>
          </a:p>
        </p:txBody>
      </p:sp>
      <p:sp>
        <p:nvSpPr>
          <p:cNvPr id="7" name="Oval 6"/>
          <p:cNvSpPr/>
          <p:nvPr/>
        </p:nvSpPr>
        <p:spPr>
          <a:xfrm>
            <a:off x="8457760"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8" name="Oval 7"/>
          <p:cNvSpPr/>
          <p:nvPr/>
        </p:nvSpPr>
        <p:spPr>
          <a:xfrm>
            <a:off x="569119"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p:titleStyle>
    <p:body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ES_089.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176370" y="3744427"/>
            <a:ext cx="3499221" cy="2417145"/>
          </a:xfrm>
          <a:prstGeom prst="rect">
            <a:avLst/>
          </a:prstGeom>
        </p:spPr>
      </p:pic>
      <p:pic>
        <p:nvPicPr>
          <p:cNvPr id="5" name="Picture 4" descr="BES_089.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58979" y="2535854"/>
            <a:ext cx="3499221" cy="2417145"/>
          </a:xfrm>
          <a:prstGeom prst="rect">
            <a:avLst/>
          </a:prstGeom>
        </p:spPr>
      </p:pic>
      <p:pic>
        <p:nvPicPr>
          <p:cNvPr id="6" name="Picture 5" descr="BES_089.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23605" y="1327281"/>
            <a:ext cx="3499221" cy="2417145"/>
          </a:xfrm>
          <a:prstGeom prst="rect">
            <a:avLst/>
          </a:prstGeom>
        </p:spPr>
      </p:pic>
      <p:sp>
        <p:nvSpPr>
          <p:cNvPr id="3" name="Subtitle 2"/>
          <p:cNvSpPr>
            <a:spLocks noGrp="1"/>
          </p:cNvSpPr>
          <p:nvPr>
            <p:ph type="subTitle" idx="1"/>
          </p:nvPr>
        </p:nvSpPr>
        <p:spPr>
          <a:xfrm>
            <a:off x="536719" y="5803386"/>
            <a:ext cx="6400800" cy="716371"/>
          </a:xfrm>
        </p:spPr>
        <p:txBody>
          <a:bodyPr/>
          <a:lstStyle/>
          <a:p>
            <a:r>
              <a:rPr lang="en-US" dirty="0" smtClean="0"/>
              <a:t>Year 11 Legal Studies</a:t>
            </a:r>
            <a:endParaRPr lang="en-US" dirty="0"/>
          </a:p>
        </p:txBody>
      </p:sp>
      <p:sp>
        <p:nvSpPr>
          <p:cNvPr id="2" name="Title 1"/>
          <p:cNvSpPr>
            <a:spLocks noGrp="1"/>
          </p:cNvSpPr>
          <p:nvPr>
            <p:ph type="ctrTitle"/>
          </p:nvPr>
        </p:nvSpPr>
        <p:spPr>
          <a:xfrm>
            <a:off x="164624" y="609600"/>
            <a:ext cx="4794355" cy="4763921"/>
          </a:xfrm>
        </p:spPr>
        <p:txBody>
          <a:bodyPr/>
          <a:lstStyle/>
          <a:p>
            <a:r>
              <a:rPr lang="en-US" dirty="0" smtClean="0"/>
              <a:t>Legal responses to OMCGs</a:t>
            </a:r>
            <a:endParaRPr lang="en-US" dirty="0"/>
          </a:p>
        </p:txBody>
      </p:sp>
    </p:spTree>
    <p:extLst>
      <p:ext uri="{BB962C8B-B14F-4D97-AF65-F5344CB8AC3E}">
        <p14:creationId xmlns:p14="http://schemas.microsoft.com/office/powerpoint/2010/main" val="1193886992"/>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093517"/>
          </a:xfrm>
        </p:spPr>
        <p:txBody>
          <a:bodyPr/>
          <a:lstStyle/>
          <a:p>
            <a:r>
              <a:rPr lang="en-US" dirty="0" smtClean="0"/>
              <a:t>Issues and concerns</a:t>
            </a:r>
            <a:endParaRPr lang="en-US" dirty="0"/>
          </a:p>
        </p:txBody>
      </p:sp>
      <p:sp>
        <p:nvSpPr>
          <p:cNvPr id="3" name="Content Placeholder 2"/>
          <p:cNvSpPr>
            <a:spLocks noGrp="1"/>
          </p:cNvSpPr>
          <p:nvPr>
            <p:ph idx="1"/>
          </p:nvPr>
        </p:nvSpPr>
        <p:spPr/>
        <p:txBody>
          <a:bodyPr/>
          <a:lstStyle/>
          <a:p>
            <a:r>
              <a:rPr lang="en-US" dirty="0" smtClean="0">
                <a:solidFill>
                  <a:srgbClr val="404040"/>
                </a:solidFill>
              </a:rPr>
              <a:t>Increased powers require increased oversight to ensure they are not abused. </a:t>
            </a:r>
          </a:p>
          <a:p>
            <a:pPr marL="0" indent="0">
              <a:buNone/>
            </a:pPr>
            <a:r>
              <a:rPr lang="en-US" dirty="0">
                <a:solidFill>
                  <a:srgbClr val="404040"/>
                </a:solidFill>
              </a:rPr>
              <a:t>	</a:t>
            </a:r>
            <a:r>
              <a:rPr lang="en-US" dirty="0" smtClean="0">
                <a:solidFill>
                  <a:srgbClr val="404040"/>
                </a:solidFill>
              </a:rPr>
              <a:t>(Resource effectiveness?)</a:t>
            </a:r>
          </a:p>
          <a:p>
            <a:r>
              <a:rPr lang="en-US" dirty="0" smtClean="0">
                <a:solidFill>
                  <a:srgbClr val="404040"/>
                </a:solidFill>
              </a:rPr>
              <a:t>Potential for corruption.</a:t>
            </a:r>
          </a:p>
          <a:p>
            <a:r>
              <a:rPr lang="en-US" dirty="0" smtClean="0">
                <a:solidFill>
                  <a:srgbClr val="404040"/>
                </a:solidFill>
              </a:rPr>
              <a:t>Allows serious discretionary powers to be wielded by the police.</a:t>
            </a:r>
          </a:p>
          <a:p>
            <a:r>
              <a:rPr lang="en-US" dirty="0" smtClean="0">
                <a:solidFill>
                  <a:srgbClr val="404040"/>
                </a:solidFill>
              </a:rPr>
              <a:t>Issue of the separation of powers </a:t>
            </a:r>
          </a:p>
          <a:p>
            <a:pPr marL="0" indent="0">
              <a:buNone/>
            </a:pPr>
            <a:r>
              <a:rPr lang="en-US" sz="1600" dirty="0">
                <a:solidFill>
                  <a:srgbClr val="404040"/>
                </a:solidFill>
              </a:rPr>
              <a:t>	</a:t>
            </a:r>
            <a:r>
              <a:rPr lang="en-US" sz="1600" dirty="0" smtClean="0">
                <a:solidFill>
                  <a:srgbClr val="404040"/>
                </a:solidFill>
              </a:rPr>
              <a:t>(see next slide for more detail).</a:t>
            </a:r>
          </a:p>
          <a:p>
            <a:pPr marL="0" indent="0">
              <a:buNone/>
            </a:pPr>
            <a:endParaRPr lang="en-US" sz="1600" dirty="0" smtClean="0">
              <a:solidFill>
                <a:srgbClr val="404040"/>
              </a:solidFill>
            </a:endParaRPr>
          </a:p>
          <a:p>
            <a:r>
              <a:rPr lang="en-US" dirty="0" smtClean="0">
                <a:solidFill>
                  <a:srgbClr val="404040"/>
                </a:solidFill>
              </a:rPr>
              <a:t>Weakens freedom of association. </a:t>
            </a:r>
          </a:p>
          <a:p>
            <a:pPr marL="457200" lvl="1" indent="0">
              <a:buNone/>
            </a:pPr>
            <a:r>
              <a:rPr lang="en-US" dirty="0" smtClean="0">
                <a:solidFill>
                  <a:srgbClr val="404040"/>
                </a:solidFill>
              </a:rPr>
              <a:t>(More on this when we look at legislation)</a:t>
            </a:r>
          </a:p>
          <a:p>
            <a:endParaRPr lang="en-US" dirty="0">
              <a:solidFill>
                <a:srgbClr val="404040"/>
              </a:solidFill>
            </a:endParaRPr>
          </a:p>
        </p:txBody>
      </p:sp>
    </p:spTree>
    <p:extLst>
      <p:ext uri="{BB962C8B-B14F-4D97-AF65-F5344CB8AC3E}">
        <p14:creationId xmlns:p14="http://schemas.microsoft.com/office/powerpoint/2010/main" val="33198642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387474"/>
          </a:xfrm>
        </p:spPr>
        <p:txBody>
          <a:bodyPr/>
          <a:lstStyle/>
          <a:p>
            <a:r>
              <a:rPr lang="en-US" sz="4400" i="1" dirty="0" smtClean="0"/>
              <a:t>Review: </a:t>
            </a:r>
            <a:br>
              <a:rPr lang="en-US" sz="4400" i="1" dirty="0" smtClean="0"/>
            </a:br>
            <a:r>
              <a:rPr lang="en-US" sz="4400" i="1" dirty="0" smtClean="0"/>
              <a:t>Separation of powers</a:t>
            </a:r>
            <a:endParaRPr lang="en-US" sz="4400" i="1" dirty="0"/>
          </a:p>
        </p:txBody>
      </p:sp>
      <p:sp>
        <p:nvSpPr>
          <p:cNvPr id="3" name="Content Placeholder 2"/>
          <p:cNvSpPr>
            <a:spLocks noGrp="1"/>
          </p:cNvSpPr>
          <p:nvPr>
            <p:ph idx="1"/>
          </p:nvPr>
        </p:nvSpPr>
        <p:spPr/>
        <p:txBody>
          <a:bodyPr/>
          <a:lstStyle/>
          <a:p>
            <a:r>
              <a:rPr lang="en-US" dirty="0" smtClean="0">
                <a:solidFill>
                  <a:srgbClr val="404040"/>
                </a:solidFill>
              </a:rPr>
              <a:t>Doctrine of the separation of the three arms of government: the executive, the judiciary and the legislature.</a:t>
            </a:r>
          </a:p>
          <a:p>
            <a:r>
              <a:rPr lang="en-US" dirty="0" smtClean="0">
                <a:solidFill>
                  <a:srgbClr val="404040"/>
                </a:solidFill>
              </a:rPr>
              <a:t>Independence of these three arms allows for checks and balances, protection against abuses of power and the safeguarding of civil liberties.</a:t>
            </a:r>
          </a:p>
          <a:p>
            <a:r>
              <a:rPr lang="en-US" dirty="0" smtClean="0">
                <a:solidFill>
                  <a:srgbClr val="404040"/>
                </a:solidFill>
              </a:rPr>
              <a:t>The Police Force is part of the executive arm of government. Some laws concerning OMCGs provide the Police with powers that belong to the judiciary, breaking down the separation of powers. </a:t>
            </a:r>
            <a:endParaRPr lang="en-US" dirty="0">
              <a:solidFill>
                <a:srgbClr val="404040"/>
              </a:solidFill>
            </a:endParaRPr>
          </a:p>
        </p:txBody>
      </p:sp>
    </p:spTree>
    <p:extLst>
      <p:ext uri="{BB962C8B-B14F-4D97-AF65-F5344CB8AC3E}">
        <p14:creationId xmlns:p14="http://schemas.microsoft.com/office/powerpoint/2010/main" val="299090436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Legal response: special task forces</a:t>
            </a:r>
            <a:endParaRPr lang="en-US" dirty="0"/>
          </a:p>
        </p:txBody>
      </p:sp>
      <p:sp>
        <p:nvSpPr>
          <p:cNvPr id="3" name="Content Placeholder 2"/>
          <p:cNvSpPr>
            <a:spLocks noGrp="1"/>
          </p:cNvSpPr>
          <p:nvPr>
            <p:ph idx="1"/>
          </p:nvPr>
        </p:nvSpPr>
        <p:spPr/>
        <p:txBody>
          <a:bodyPr>
            <a:normAutofit fontScale="92500" lnSpcReduction="10000"/>
          </a:bodyPr>
          <a:lstStyle/>
          <a:p>
            <a:pPr marL="0" indent="0">
              <a:buNone/>
            </a:pPr>
            <a:r>
              <a:rPr lang="en-US" sz="2800" dirty="0" smtClean="0">
                <a:solidFill>
                  <a:srgbClr val="404040"/>
                </a:solidFill>
              </a:rPr>
              <a:t>1. What </a:t>
            </a:r>
            <a:r>
              <a:rPr lang="en-US" sz="2800" dirty="0">
                <a:solidFill>
                  <a:srgbClr val="404040"/>
                </a:solidFill>
              </a:rPr>
              <a:t>special powers do police task forces have</a:t>
            </a:r>
            <a:r>
              <a:rPr lang="en-US" sz="2800" dirty="0" smtClean="0">
                <a:solidFill>
                  <a:srgbClr val="404040"/>
                </a:solidFill>
              </a:rPr>
              <a:t>?</a:t>
            </a:r>
          </a:p>
          <a:p>
            <a:pPr marL="0" indent="0">
              <a:buNone/>
            </a:pPr>
            <a:endParaRPr lang="en-AU" sz="2800" dirty="0">
              <a:solidFill>
                <a:srgbClr val="404040"/>
              </a:solidFill>
            </a:endParaRPr>
          </a:p>
          <a:p>
            <a:pPr marL="0" indent="0">
              <a:buNone/>
            </a:pPr>
            <a:r>
              <a:rPr lang="en-US" sz="2800" dirty="0">
                <a:solidFill>
                  <a:srgbClr val="404040"/>
                </a:solidFill>
              </a:rPr>
              <a:t>2. Why are these powers controversial</a:t>
            </a:r>
            <a:r>
              <a:rPr lang="en-US" sz="2800" dirty="0" smtClean="0">
                <a:solidFill>
                  <a:srgbClr val="404040"/>
                </a:solidFill>
              </a:rPr>
              <a:t>?</a:t>
            </a:r>
          </a:p>
          <a:p>
            <a:pPr marL="0" indent="0">
              <a:buNone/>
            </a:pPr>
            <a:endParaRPr lang="en-AU" sz="2800" dirty="0">
              <a:solidFill>
                <a:srgbClr val="404040"/>
              </a:solidFill>
            </a:endParaRPr>
          </a:p>
          <a:p>
            <a:pPr marL="0" indent="0">
              <a:buNone/>
            </a:pPr>
            <a:r>
              <a:rPr lang="en-US" sz="2800" dirty="0">
                <a:solidFill>
                  <a:srgbClr val="404040"/>
                </a:solidFill>
              </a:rPr>
              <a:t>3. </a:t>
            </a:r>
            <a:r>
              <a:rPr lang="en-US" sz="2800" dirty="0" smtClean="0">
                <a:solidFill>
                  <a:srgbClr val="404040"/>
                </a:solidFill>
              </a:rPr>
              <a:t>Look at p. 295. Make </a:t>
            </a:r>
            <a:r>
              <a:rPr lang="en-US" sz="2800" dirty="0">
                <a:solidFill>
                  <a:srgbClr val="404040"/>
                </a:solidFill>
              </a:rPr>
              <a:t>a note of one task force, in point form</a:t>
            </a:r>
            <a:r>
              <a:rPr lang="en-US" sz="2800" dirty="0" smtClean="0">
                <a:solidFill>
                  <a:srgbClr val="404040"/>
                </a:solidFill>
              </a:rPr>
              <a:t>.</a:t>
            </a:r>
          </a:p>
          <a:p>
            <a:pPr marL="0" indent="0">
              <a:buNone/>
            </a:pPr>
            <a:endParaRPr lang="en-US" sz="2800" dirty="0">
              <a:solidFill>
                <a:srgbClr val="404040"/>
              </a:solidFill>
            </a:endParaRPr>
          </a:p>
          <a:p>
            <a:pPr marL="0" indent="0">
              <a:buNone/>
            </a:pPr>
            <a:r>
              <a:rPr lang="en-US" sz="2800" dirty="0" smtClean="0">
                <a:solidFill>
                  <a:srgbClr val="404040"/>
                </a:solidFill>
              </a:rPr>
              <a:t>4. Read the articles and </a:t>
            </a:r>
            <a:r>
              <a:rPr lang="en-US" sz="2800" dirty="0">
                <a:solidFill>
                  <a:schemeClr val="tx1"/>
                </a:solidFill>
              </a:rPr>
              <a:t>report back to the class on the information and legal issues identified.</a:t>
            </a:r>
            <a:r>
              <a:rPr lang="en-AU" sz="2800" dirty="0">
                <a:solidFill>
                  <a:schemeClr val="tx1"/>
                </a:solidFill>
              </a:rPr>
              <a:t> </a:t>
            </a:r>
          </a:p>
          <a:p>
            <a:endParaRPr lang="en-US" dirty="0"/>
          </a:p>
        </p:txBody>
      </p:sp>
    </p:spTree>
    <p:extLst>
      <p:ext uri="{BB962C8B-B14F-4D97-AF65-F5344CB8AC3E}">
        <p14:creationId xmlns:p14="http://schemas.microsoft.com/office/powerpoint/2010/main" val="253023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034726"/>
          </a:xfrm>
        </p:spPr>
        <p:txBody>
          <a:bodyPr/>
          <a:lstStyle/>
          <a:p>
            <a:r>
              <a:rPr lang="en-US" dirty="0" smtClean="0"/>
              <a:t>Homework</a:t>
            </a:r>
            <a:endParaRPr lang="en-US" dirty="0"/>
          </a:p>
        </p:txBody>
      </p:sp>
      <p:sp>
        <p:nvSpPr>
          <p:cNvPr id="3" name="Content Placeholder 2"/>
          <p:cNvSpPr>
            <a:spLocks noGrp="1"/>
          </p:cNvSpPr>
          <p:nvPr>
            <p:ph idx="1"/>
          </p:nvPr>
        </p:nvSpPr>
        <p:spPr>
          <a:xfrm>
            <a:off x="457200" y="1128792"/>
            <a:ext cx="8229600" cy="4997371"/>
          </a:xfrm>
        </p:spPr>
        <p:txBody>
          <a:bodyPr>
            <a:noAutofit/>
          </a:bodyPr>
          <a:lstStyle/>
          <a:p>
            <a:pPr marL="0" indent="0">
              <a:buNone/>
            </a:pPr>
            <a:r>
              <a:rPr lang="en-US" sz="1900" dirty="0">
                <a:solidFill>
                  <a:srgbClr val="404040"/>
                </a:solidFill>
              </a:rPr>
              <a:t>Read p. 292 -</a:t>
            </a:r>
            <a:r>
              <a:rPr lang="en-US" sz="1900" dirty="0" smtClean="0">
                <a:solidFill>
                  <a:srgbClr val="404040"/>
                </a:solidFill>
              </a:rPr>
              <a:t>29:</a:t>
            </a:r>
          </a:p>
          <a:p>
            <a:pPr marL="0" indent="0">
              <a:buNone/>
            </a:pPr>
            <a:endParaRPr lang="en-AU" sz="1900" dirty="0">
              <a:solidFill>
                <a:srgbClr val="404040"/>
              </a:solidFill>
            </a:endParaRPr>
          </a:p>
          <a:p>
            <a:pPr marL="0" indent="0">
              <a:buNone/>
            </a:pPr>
            <a:r>
              <a:rPr lang="en-US" sz="1900" b="1" dirty="0">
                <a:solidFill>
                  <a:srgbClr val="404040"/>
                </a:solidFill>
              </a:rPr>
              <a:t>1. What were the causes of the </a:t>
            </a:r>
            <a:r>
              <a:rPr lang="en-US" sz="1900" b="1" dirty="0" err="1">
                <a:solidFill>
                  <a:srgbClr val="404040"/>
                </a:solidFill>
              </a:rPr>
              <a:t>Milpera</a:t>
            </a:r>
            <a:r>
              <a:rPr lang="en-US" sz="1900" b="1" dirty="0">
                <a:solidFill>
                  <a:srgbClr val="404040"/>
                </a:solidFill>
              </a:rPr>
              <a:t> Massacre?</a:t>
            </a:r>
            <a:endParaRPr lang="en-AU" sz="1900" b="1" dirty="0">
              <a:solidFill>
                <a:srgbClr val="404040"/>
              </a:solidFill>
            </a:endParaRPr>
          </a:p>
          <a:p>
            <a:pPr lvl="0">
              <a:buFont typeface="Arial"/>
              <a:buChar char="•"/>
            </a:pPr>
            <a:r>
              <a:rPr lang="en-US" sz="1900" dirty="0">
                <a:solidFill>
                  <a:srgbClr val="404040"/>
                </a:solidFill>
              </a:rPr>
              <a:t>Defection of the </a:t>
            </a:r>
            <a:r>
              <a:rPr lang="en-US" sz="1900" dirty="0" err="1">
                <a:solidFill>
                  <a:srgbClr val="404040"/>
                </a:solidFill>
              </a:rPr>
              <a:t>Bandidos</a:t>
            </a:r>
            <a:r>
              <a:rPr lang="en-US" sz="1900" dirty="0">
                <a:solidFill>
                  <a:srgbClr val="404040"/>
                </a:solidFill>
              </a:rPr>
              <a:t> leader, William ‘Jock’ Ross, to the </a:t>
            </a:r>
            <a:r>
              <a:rPr lang="en-US" sz="1900" dirty="0" err="1" smtClean="0">
                <a:solidFill>
                  <a:srgbClr val="404040"/>
                </a:solidFill>
              </a:rPr>
              <a:t>Comancheros</a:t>
            </a:r>
            <a:r>
              <a:rPr lang="en-US" sz="1900" dirty="0" smtClean="0">
                <a:solidFill>
                  <a:srgbClr val="404040"/>
                </a:solidFill>
              </a:rPr>
              <a:t>.</a:t>
            </a:r>
            <a:endParaRPr lang="en-AU" sz="1900" dirty="0">
              <a:solidFill>
                <a:srgbClr val="404040"/>
              </a:solidFill>
            </a:endParaRPr>
          </a:p>
          <a:p>
            <a:pPr lvl="0">
              <a:buFont typeface="Arial"/>
              <a:buChar char="•"/>
            </a:pPr>
            <a:r>
              <a:rPr lang="en-US" sz="1900" dirty="0">
                <a:solidFill>
                  <a:srgbClr val="404040"/>
                </a:solidFill>
              </a:rPr>
              <a:t>Conflict over control of the drugs trade in cocaine and amphetamines. </a:t>
            </a:r>
            <a:endParaRPr lang="en-AU" sz="1900" dirty="0">
              <a:solidFill>
                <a:srgbClr val="404040"/>
              </a:solidFill>
            </a:endParaRPr>
          </a:p>
          <a:p>
            <a:pPr marL="0" indent="0">
              <a:buNone/>
            </a:pPr>
            <a:r>
              <a:rPr lang="en-US" sz="1900" dirty="0">
                <a:solidFill>
                  <a:srgbClr val="404040"/>
                </a:solidFill>
              </a:rPr>
              <a:t> </a:t>
            </a:r>
            <a:endParaRPr lang="en-AU" sz="1900" dirty="0">
              <a:solidFill>
                <a:srgbClr val="404040"/>
              </a:solidFill>
            </a:endParaRPr>
          </a:p>
          <a:p>
            <a:pPr marL="0" indent="0">
              <a:buNone/>
            </a:pPr>
            <a:r>
              <a:rPr lang="en-US" sz="1900" b="1" dirty="0">
                <a:solidFill>
                  <a:srgbClr val="404040"/>
                </a:solidFill>
              </a:rPr>
              <a:t>2. Which OMCGs were involved?</a:t>
            </a:r>
            <a:r>
              <a:rPr lang="en-US" sz="1900" dirty="0">
                <a:solidFill>
                  <a:srgbClr val="404040"/>
                </a:solidFill>
              </a:rPr>
              <a:t> </a:t>
            </a:r>
            <a:r>
              <a:rPr lang="en-US" sz="1900" dirty="0" err="1" smtClean="0">
                <a:solidFill>
                  <a:srgbClr val="404040"/>
                </a:solidFill>
              </a:rPr>
              <a:t>Bandidos</a:t>
            </a:r>
            <a:r>
              <a:rPr lang="en-US" sz="1900" dirty="0" smtClean="0">
                <a:solidFill>
                  <a:srgbClr val="404040"/>
                </a:solidFill>
              </a:rPr>
              <a:t> </a:t>
            </a:r>
            <a:r>
              <a:rPr lang="en-US" sz="1900" dirty="0">
                <a:solidFill>
                  <a:srgbClr val="404040"/>
                </a:solidFill>
              </a:rPr>
              <a:t>and </a:t>
            </a:r>
            <a:r>
              <a:rPr lang="en-US" sz="1900" dirty="0" err="1" smtClean="0">
                <a:solidFill>
                  <a:srgbClr val="404040"/>
                </a:solidFill>
              </a:rPr>
              <a:t>Comancheros</a:t>
            </a:r>
            <a:r>
              <a:rPr lang="en-US" sz="1900" dirty="0" smtClean="0">
                <a:solidFill>
                  <a:srgbClr val="404040"/>
                </a:solidFill>
              </a:rPr>
              <a:t>.</a:t>
            </a:r>
            <a:endParaRPr lang="en-AU" sz="1900" dirty="0">
              <a:solidFill>
                <a:srgbClr val="404040"/>
              </a:solidFill>
            </a:endParaRPr>
          </a:p>
          <a:p>
            <a:pPr marL="0" indent="0">
              <a:buNone/>
            </a:pPr>
            <a:r>
              <a:rPr lang="en-US" sz="1900" dirty="0">
                <a:solidFill>
                  <a:srgbClr val="404040"/>
                </a:solidFill>
              </a:rPr>
              <a:t> </a:t>
            </a:r>
            <a:endParaRPr lang="en-AU" sz="1900" dirty="0">
              <a:solidFill>
                <a:srgbClr val="404040"/>
              </a:solidFill>
            </a:endParaRPr>
          </a:p>
          <a:p>
            <a:pPr marL="0" indent="0">
              <a:buNone/>
            </a:pPr>
            <a:r>
              <a:rPr lang="en-US" sz="1900" b="1" dirty="0">
                <a:solidFill>
                  <a:srgbClr val="404040"/>
                </a:solidFill>
              </a:rPr>
              <a:t>3. What occurred on Father’s Day 1984?</a:t>
            </a:r>
            <a:endParaRPr lang="en-AU" sz="1900" b="1" dirty="0">
              <a:solidFill>
                <a:srgbClr val="404040"/>
              </a:solidFill>
            </a:endParaRPr>
          </a:p>
          <a:p>
            <a:r>
              <a:rPr lang="en-US" sz="1900" dirty="0">
                <a:solidFill>
                  <a:srgbClr val="404040"/>
                </a:solidFill>
              </a:rPr>
              <a:t>At a motorcycle swap meet at the Viking Tavern in </a:t>
            </a:r>
            <a:r>
              <a:rPr lang="en-US" sz="1900" dirty="0" err="1" smtClean="0">
                <a:solidFill>
                  <a:srgbClr val="404040"/>
                </a:solidFill>
              </a:rPr>
              <a:t>Milperra</a:t>
            </a:r>
            <a:r>
              <a:rPr lang="en-AU" sz="1900" dirty="0" smtClean="0">
                <a:solidFill>
                  <a:srgbClr val="404040"/>
                </a:solidFill>
              </a:rPr>
              <a:t>, h</a:t>
            </a:r>
            <a:r>
              <a:rPr lang="en-US" sz="1900" dirty="0" err="1" smtClean="0">
                <a:solidFill>
                  <a:srgbClr val="404040"/>
                </a:solidFill>
              </a:rPr>
              <a:t>eavily</a:t>
            </a:r>
            <a:r>
              <a:rPr lang="en-US" sz="1900" dirty="0" smtClean="0">
                <a:solidFill>
                  <a:srgbClr val="404040"/>
                </a:solidFill>
              </a:rPr>
              <a:t> </a:t>
            </a:r>
            <a:r>
              <a:rPr lang="en-US" sz="1900" dirty="0">
                <a:solidFill>
                  <a:srgbClr val="404040"/>
                </a:solidFill>
              </a:rPr>
              <a:t>armed gangs </a:t>
            </a:r>
            <a:r>
              <a:rPr lang="en-US" sz="1900" dirty="0" smtClean="0">
                <a:solidFill>
                  <a:srgbClr val="404040"/>
                </a:solidFill>
              </a:rPr>
              <a:t>met. Violence </a:t>
            </a:r>
            <a:r>
              <a:rPr lang="en-US" sz="1900" dirty="0">
                <a:solidFill>
                  <a:srgbClr val="404040"/>
                </a:solidFill>
              </a:rPr>
              <a:t>escalated into a ‘murderous shoot-out</a:t>
            </a:r>
            <a:r>
              <a:rPr lang="en-US" sz="1900" dirty="0" smtClean="0">
                <a:solidFill>
                  <a:srgbClr val="404040"/>
                </a:solidFill>
              </a:rPr>
              <a:t>’.</a:t>
            </a:r>
            <a:endParaRPr lang="en-AU" sz="1900" dirty="0">
              <a:solidFill>
                <a:srgbClr val="404040"/>
              </a:solidFill>
            </a:endParaRPr>
          </a:p>
          <a:p>
            <a:r>
              <a:rPr lang="en-US" sz="1900" dirty="0" smtClean="0">
                <a:solidFill>
                  <a:srgbClr val="404040"/>
                </a:solidFill>
              </a:rPr>
              <a:t>Four </a:t>
            </a:r>
            <a:r>
              <a:rPr lang="en-US" sz="1900" dirty="0" err="1">
                <a:solidFill>
                  <a:srgbClr val="404040"/>
                </a:solidFill>
              </a:rPr>
              <a:t>Comancheros</a:t>
            </a:r>
            <a:r>
              <a:rPr lang="en-US" sz="1900" dirty="0">
                <a:solidFill>
                  <a:srgbClr val="404040"/>
                </a:solidFill>
              </a:rPr>
              <a:t>, </a:t>
            </a:r>
            <a:r>
              <a:rPr lang="en-US" sz="1900" dirty="0" smtClean="0">
                <a:solidFill>
                  <a:srgbClr val="404040"/>
                </a:solidFill>
              </a:rPr>
              <a:t>two </a:t>
            </a:r>
            <a:r>
              <a:rPr lang="en-US" sz="1900" dirty="0" err="1">
                <a:solidFill>
                  <a:srgbClr val="404040"/>
                </a:solidFill>
              </a:rPr>
              <a:t>Bandidos</a:t>
            </a:r>
            <a:r>
              <a:rPr lang="en-US" sz="1900" dirty="0">
                <a:solidFill>
                  <a:srgbClr val="404040"/>
                </a:solidFill>
              </a:rPr>
              <a:t> and one bystander killed (14 </a:t>
            </a:r>
            <a:r>
              <a:rPr lang="en-US" sz="1900" dirty="0" smtClean="0">
                <a:solidFill>
                  <a:srgbClr val="404040"/>
                </a:solidFill>
              </a:rPr>
              <a:t>year </a:t>
            </a:r>
            <a:r>
              <a:rPr lang="en-US" sz="1900" dirty="0">
                <a:solidFill>
                  <a:srgbClr val="404040"/>
                </a:solidFill>
              </a:rPr>
              <a:t>old girl). 20 others </a:t>
            </a:r>
            <a:r>
              <a:rPr lang="en-US" sz="1900" dirty="0" smtClean="0">
                <a:solidFill>
                  <a:srgbClr val="404040"/>
                </a:solidFill>
              </a:rPr>
              <a:t>were wounded.</a:t>
            </a:r>
            <a:endParaRPr lang="en-AU" sz="1900" dirty="0">
              <a:solidFill>
                <a:srgbClr val="404040"/>
              </a:solidFill>
            </a:endParaRPr>
          </a:p>
        </p:txBody>
      </p:sp>
    </p:spTree>
    <p:extLst>
      <p:ext uri="{BB962C8B-B14F-4D97-AF65-F5344CB8AC3E}">
        <p14:creationId xmlns:p14="http://schemas.microsoft.com/office/powerpoint/2010/main" val="1414164066"/>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buNone/>
            </a:pPr>
            <a:r>
              <a:rPr lang="en-US" dirty="0">
                <a:solidFill>
                  <a:srgbClr val="404040"/>
                </a:solidFill>
              </a:rPr>
              <a:t> </a:t>
            </a:r>
            <a:endParaRPr lang="en-AU" dirty="0">
              <a:solidFill>
                <a:srgbClr val="404040"/>
              </a:solidFill>
            </a:endParaRPr>
          </a:p>
          <a:p>
            <a:pPr marL="0" indent="0">
              <a:buNone/>
            </a:pPr>
            <a:r>
              <a:rPr lang="en-US" sz="2200" b="1" dirty="0">
                <a:solidFill>
                  <a:srgbClr val="404040"/>
                </a:solidFill>
              </a:rPr>
              <a:t>4. How many people were charged and what sentences did they receive?</a:t>
            </a:r>
            <a:endParaRPr lang="en-AU" sz="2200" b="1" dirty="0">
              <a:solidFill>
                <a:srgbClr val="404040"/>
              </a:solidFill>
            </a:endParaRPr>
          </a:p>
          <a:p>
            <a:pPr marL="0" indent="0">
              <a:buNone/>
            </a:pPr>
            <a:r>
              <a:rPr lang="en-US" sz="2200" dirty="0">
                <a:solidFill>
                  <a:srgbClr val="404040"/>
                </a:solidFill>
              </a:rPr>
              <a:t>43 people </a:t>
            </a:r>
            <a:r>
              <a:rPr lang="en-US" sz="2200" dirty="0" smtClean="0">
                <a:solidFill>
                  <a:srgbClr val="404040"/>
                </a:solidFill>
              </a:rPr>
              <a:t>were charged </a:t>
            </a:r>
            <a:r>
              <a:rPr lang="en-US" sz="2200" dirty="0">
                <a:solidFill>
                  <a:srgbClr val="404040"/>
                </a:solidFill>
              </a:rPr>
              <a:t>with </a:t>
            </a:r>
            <a:r>
              <a:rPr lang="en-US" sz="2200" dirty="0" smtClean="0">
                <a:solidFill>
                  <a:srgbClr val="404040"/>
                </a:solidFill>
              </a:rPr>
              <a:t>seven </a:t>
            </a:r>
            <a:r>
              <a:rPr lang="en-US" sz="2200" dirty="0">
                <a:solidFill>
                  <a:srgbClr val="404040"/>
                </a:solidFill>
              </a:rPr>
              <a:t>counts of murder, </a:t>
            </a:r>
            <a:r>
              <a:rPr lang="en-US" sz="2200" dirty="0" smtClean="0">
                <a:solidFill>
                  <a:srgbClr val="404040"/>
                </a:solidFill>
              </a:rPr>
              <a:t>including:</a:t>
            </a:r>
            <a:endParaRPr lang="en-AU" sz="2200" dirty="0">
              <a:solidFill>
                <a:srgbClr val="404040"/>
              </a:solidFill>
            </a:endParaRPr>
          </a:p>
          <a:p>
            <a:r>
              <a:rPr lang="en-US" sz="2200" dirty="0">
                <a:solidFill>
                  <a:srgbClr val="404040"/>
                </a:solidFill>
              </a:rPr>
              <a:t>Ross, </a:t>
            </a:r>
            <a:r>
              <a:rPr lang="en-US" sz="2200" dirty="0" smtClean="0">
                <a:solidFill>
                  <a:srgbClr val="404040"/>
                </a:solidFill>
              </a:rPr>
              <a:t>who was held </a:t>
            </a:r>
            <a:r>
              <a:rPr lang="en-US" sz="2200" dirty="0">
                <a:solidFill>
                  <a:srgbClr val="404040"/>
                </a:solidFill>
              </a:rPr>
              <a:t>ultimately responsible. He received a life </a:t>
            </a:r>
            <a:r>
              <a:rPr lang="en-US" sz="2200" dirty="0" smtClean="0">
                <a:solidFill>
                  <a:srgbClr val="404040"/>
                </a:solidFill>
              </a:rPr>
              <a:t>sentence.</a:t>
            </a:r>
            <a:endParaRPr lang="en-AU" sz="2200" dirty="0">
              <a:solidFill>
                <a:srgbClr val="404040"/>
              </a:solidFill>
            </a:endParaRPr>
          </a:p>
          <a:p>
            <a:r>
              <a:rPr lang="en-US" sz="2200" dirty="0" smtClean="0">
                <a:solidFill>
                  <a:srgbClr val="404040"/>
                </a:solidFill>
              </a:rPr>
              <a:t>Seven </a:t>
            </a:r>
            <a:r>
              <a:rPr lang="en-US" sz="2200" dirty="0">
                <a:solidFill>
                  <a:srgbClr val="404040"/>
                </a:solidFill>
              </a:rPr>
              <a:t>other </a:t>
            </a:r>
            <a:r>
              <a:rPr lang="en-US" sz="2200" dirty="0" err="1">
                <a:solidFill>
                  <a:srgbClr val="404040"/>
                </a:solidFill>
              </a:rPr>
              <a:t>Comancheros</a:t>
            </a:r>
            <a:r>
              <a:rPr lang="en-US" sz="2200" dirty="0">
                <a:solidFill>
                  <a:srgbClr val="404040"/>
                </a:solidFill>
              </a:rPr>
              <a:t> received life </a:t>
            </a:r>
            <a:r>
              <a:rPr lang="en-US" sz="2200" dirty="0" smtClean="0">
                <a:solidFill>
                  <a:srgbClr val="404040"/>
                </a:solidFill>
              </a:rPr>
              <a:t>sentences.</a:t>
            </a:r>
            <a:endParaRPr lang="en-AU" sz="2200" dirty="0">
              <a:solidFill>
                <a:srgbClr val="404040"/>
              </a:solidFill>
            </a:endParaRPr>
          </a:p>
          <a:p>
            <a:r>
              <a:rPr lang="en-US" sz="2200" dirty="0" smtClean="0">
                <a:solidFill>
                  <a:srgbClr val="404040"/>
                </a:solidFill>
              </a:rPr>
              <a:t>Sixteen </a:t>
            </a:r>
            <a:r>
              <a:rPr lang="en-US" sz="2200" dirty="0" err="1" smtClean="0">
                <a:solidFill>
                  <a:srgbClr val="404040"/>
                </a:solidFill>
              </a:rPr>
              <a:t>Bandidos</a:t>
            </a:r>
            <a:r>
              <a:rPr lang="en-US" sz="2200" dirty="0" smtClean="0">
                <a:solidFill>
                  <a:srgbClr val="404040"/>
                </a:solidFill>
              </a:rPr>
              <a:t> each </a:t>
            </a:r>
            <a:r>
              <a:rPr lang="en-US" sz="2200" dirty="0">
                <a:solidFill>
                  <a:srgbClr val="404040"/>
                </a:solidFill>
              </a:rPr>
              <a:t>received 14 year sentences for manslaughter.</a:t>
            </a:r>
            <a:endParaRPr lang="en-AU" sz="2200" dirty="0">
              <a:solidFill>
                <a:srgbClr val="404040"/>
              </a:solidFill>
            </a:endParaRPr>
          </a:p>
          <a:p>
            <a:endParaRPr lang="en-US" dirty="0"/>
          </a:p>
        </p:txBody>
      </p:sp>
      <p:pic>
        <p:nvPicPr>
          <p:cNvPr id="4" name="Picture 3" descr="AA022774.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54882" y="0"/>
            <a:ext cx="3018729" cy="1945665"/>
          </a:xfrm>
          <a:prstGeom prst="rect">
            <a:avLst/>
          </a:prstGeom>
        </p:spPr>
      </p:pic>
    </p:spTree>
    <p:extLst>
      <p:ext uri="{BB962C8B-B14F-4D97-AF65-F5344CB8AC3E}">
        <p14:creationId xmlns:p14="http://schemas.microsoft.com/office/powerpoint/2010/main" val="2451054499"/>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258133"/>
          </a:xfrm>
        </p:spPr>
        <p:txBody>
          <a:bodyPr/>
          <a:lstStyle/>
          <a:p>
            <a:r>
              <a:rPr lang="en-US" dirty="0" smtClean="0"/>
              <a:t>Legal responses</a:t>
            </a:r>
            <a:endParaRPr lang="en-US" dirty="0"/>
          </a:p>
        </p:txBody>
      </p:sp>
      <p:sp>
        <p:nvSpPr>
          <p:cNvPr id="3" name="Content Placeholder 2"/>
          <p:cNvSpPr>
            <a:spLocks noGrp="1"/>
          </p:cNvSpPr>
          <p:nvPr>
            <p:ph idx="1"/>
          </p:nvPr>
        </p:nvSpPr>
        <p:spPr/>
        <p:txBody>
          <a:bodyPr/>
          <a:lstStyle/>
          <a:p>
            <a:pPr marL="0" indent="0">
              <a:buNone/>
            </a:pPr>
            <a:r>
              <a:rPr lang="en-US" dirty="0">
                <a:solidFill>
                  <a:srgbClr val="404040"/>
                </a:solidFill>
              </a:rPr>
              <a:t>What legal responses </a:t>
            </a:r>
            <a:r>
              <a:rPr lang="en-US" dirty="0" smtClean="0">
                <a:solidFill>
                  <a:srgbClr val="404040"/>
                </a:solidFill>
              </a:rPr>
              <a:t>might </a:t>
            </a:r>
            <a:r>
              <a:rPr lang="en-US" dirty="0">
                <a:solidFill>
                  <a:srgbClr val="404040"/>
                </a:solidFill>
              </a:rPr>
              <a:t>be best to deal with OMCGs?</a:t>
            </a:r>
            <a:endParaRPr lang="en-AU" dirty="0">
              <a:solidFill>
                <a:srgbClr val="404040"/>
              </a:solidFill>
            </a:endParaRPr>
          </a:p>
          <a:p>
            <a:endParaRPr lang="en-US" dirty="0" smtClean="0">
              <a:solidFill>
                <a:srgbClr val="404040"/>
              </a:solidFill>
            </a:endParaRPr>
          </a:p>
          <a:p>
            <a:pPr marL="0" indent="0">
              <a:buNone/>
            </a:pPr>
            <a:r>
              <a:rPr lang="en-US" dirty="0">
                <a:solidFill>
                  <a:srgbClr val="404040"/>
                </a:solidFill>
              </a:rPr>
              <a:t>Three strategies to respond to OMCGs:</a:t>
            </a:r>
            <a:endParaRPr lang="en-AU" dirty="0">
              <a:solidFill>
                <a:srgbClr val="404040"/>
              </a:solidFill>
            </a:endParaRPr>
          </a:p>
          <a:p>
            <a:pPr lvl="0"/>
            <a:r>
              <a:rPr lang="en-US" dirty="0">
                <a:solidFill>
                  <a:srgbClr val="404040"/>
                </a:solidFill>
              </a:rPr>
              <a:t>laws targeting individual criminal activity</a:t>
            </a:r>
            <a:endParaRPr lang="en-AU" dirty="0">
              <a:solidFill>
                <a:srgbClr val="404040"/>
              </a:solidFill>
            </a:endParaRPr>
          </a:p>
          <a:p>
            <a:pPr lvl="0"/>
            <a:r>
              <a:rPr lang="en-US" dirty="0">
                <a:solidFill>
                  <a:srgbClr val="404040"/>
                </a:solidFill>
              </a:rPr>
              <a:t>laws that </a:t>
            </a:r>
            <a:r>
              <a:rPr lang="en-US" dirty="0" err="1">
                <a:solidFill>
                  <a:srgbClr val="404040"/>
                </a:solidFill>
              </a:rPr>
              <a:t>criminalise</a:t>
            </a:r>
            <a:r>
              <a:rPr lang="en-US" dirty="0">
                <a:solidFill>
                  <a:srgbClr val="404040"/>
                </a:solidFill>
              </a:rPr>
              <a:t> </a:t>
            </a:r>
            <a:r>
              <a:rPr lang="en-US" dirty="0" smtClean="0">
                <a:solidFill>
                  <a:srgbClr val="404040"/>
                </a:solidFill>
              </a:rPr>
              <a:t>OMCGs, and</a:t>
            </a:r>
            <a:endParaRPr lang="en-AU" dirty="0">
              <a:solidFill>
                <a:srgbClr val="404040"/>
              </a:solidFill>
            </a:endParaRPr>
          </a:p>
          <a:p>
            <a:pPr lvl="0"/>
            <a:r>
              <a:rPr lang="en-US" dirty="0">
                <a:solidFill>
                  <a:srgbClr val="404040"/>
                </a:solidFill>
              </a:rPr>
              <a:t>police task forces that focus on OMCGs</a:t>
            </a:r>
            <a:r>
              <a:rPr lang="en-US" dirty="0"/>
              <a:t>.</a:t>
            </a:r>
            <a:endParaRPr lang="en-AU" dirty="0"/>
          </a:p>
          <a:p>
            <a:endParaRPr lang="en-US" dirty="0"/>
          </a:p>
        </p:txBody>
      </p:sp>
    </p:spTree>
    <p:extLst>
      <p:ext uri="{BB962C8B-B14F-4D97-AF65-F5344CB8AC3E}">
        <p14:creationId xmlns:p14="http://schemas.microsoft.com/office/powerpoint/2010/main" val="268762140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64067"/>
          </a:xfrm>
        </p:spPr>
        <p:txBody>
          <a:bodyPr/>
          <a:lstStyle/>
          <a:p>
            <a:r>
              <a:rPr lang="en-US" dirty="0" smtClean="0"/>
              <a:t>Legislative overview</a:t>
            </a:r>
            <a:endParaRPr lang="en-US" dirty="0"/>
          </a:p>
        </p:txBody>
      </p:sp>
      <p:sp>
        <p:nvSpPr>
          <p:cNvPr id="3" name="Content Placeholder 2"/>
          <p:cNvSpPr>
            <a:spLocks noGrp="1"/>
          </p:cNvSpPr>
          <p:nvPr>
            <p:ph sz="half" idx="2"/>
          </p:nvPr>
        </p:nvSpPr>
        <p:spPr>
          <a:xfrm>
            <a:off x="4648200" y="1352200"/>
            <a:ext cx="4038600" cy="4773964"/>
          </a:xfrm>
        </p:spPr>
        <p:txBody>
          <a:bodyPr>
            <a:normAutofit fontScale="55000" lnSpcReduction="20000"/>
          </a:bodyPr>
          <a:lstStyle/>
          <a:p>
            <a:pPr marL="0" indent="0">
              <a:buNone/>
            </a:pPr>
            <a:r>
              <a:rPr lang="en-US" sz="2500" b="1" dirty="0" smtClean="0">
                <a:solidFill>
                  <a:srgbClr val="404040"/>
                </a:solidFill>
              </a:rPr>
              <a:t>Victoria</a:t>
            </a:r>
            <a:endParaRPr lang="en-AU" sz="2500" b="1" dirty="0">
              <a:solidFill>
                <a:srgbClr val="404040"/>
              </a:solidFill>
            </a:endParaRPr>
          </a:p>
          <a:p>
            <a:pPr marL="0" indent="0">
              <a:buNone/>
            </a:pPr>
            <a:r>
              <a:rPr lang="en-US" sz="2500" dirty="0">
                <a:solidFill>
                  <a:srgbClr val="404040"/>
                </a:solidFill>
              </a:rPr>
              <a:t>Crimes (Assumed Identities) Act 2004</a:t>
            </a:r>
            <a:endParaRPr lang="en-AU" sz="2500" dirty="0">
              <a:solidFill>
                <a:srgbClr val="404040"/>
              </a:solidFill>
            </a:endParaRPr>
          </a:p>
          <a:p>
            <a:pPr marL="0" indent="0">
              <a:buNone/>
            </a:pPr>
            <a:r>
              <a:rPr lang="en-US" sz="2500" dirty="0">
                <a:solidFill>
                  <a:srgbClr val="404040"/>
                </a:solidFill>
              </a:rPr>
              <a:t>Crimes (Controlled Operations) Act 2004</a:t>
            </a:r>
            <a:endParaRPr lang="en-AU" sz="2500" dirty="0">
              <a:solidFill>
                <a:srgbClr val="404040"/>
              </a:solidFill>
            </a:endParaRPr>
          </a:p>
          <a:p>
            <a:pPr marL="0" indent="0">
              <a:buNone/>
            </a:pPr>
            <a:r>
              <a:rPr lang="en-US" sz="2500" dirty="0">
                <a:solidFill>
                  <a:srgbClr val="404040"/>
                </a:solidFill>
              </a:rPr>
              <a:t>Evidence (Witness Identity Protection) Act 2004</a:t>
            </a:r>
            <a:endParaRPr lang="en-AU" sz="2500" dirty="0">
              <a:solidFill>
                <a:srgbClr val="404040"/>
              </a:solidFill>
            </a:endParaRPr>
          </a:p>
          <a:p>
            <a:pPr marL="0" indent="0">
              <a:buNone/>
            </a:pPr>
            <a:r>
              <a:rPr lang="en-US" sz="2500" dirty="0">
                <a:solidFill>
                  <a:srgbClr val="404040"/>
                </a:solidFill>
              </a:rPr>
              <a:t>Major Crimes (Investigative Powers) Act 2004</a:t>
            </a:r>
            <a:endParaRPr lang="en-AU" sz="2500" dirty="0">
              <a:solidFill>
                <a:srgbClr val="404040"/>
              </a:solidFill>
            </a:endParaRPr>
          </a:p>
          <a:p>
            <a:pPr marL="0" indent="0">
              <a:buNone/>
            </a:pPr>
            <a:r>
              <a:rPr lang="en-US" sz="2500" dirty="0">
                <a:solidFill>
                  <a:srgbClr val="404040"/>
                </a:solidFill>
              </a:rPr>
              <a:t>Surveillance Devices (Amendment) Act 2004</a:t>
            </a:r>
            <a:endParaRPr lang="en-AU" sz="2500" dirty="0">
              <a:solidFill>
                <a:srgbClr val="404040"/>
              </a:solidFill>
            </a:endParaRPr>
          </a:p>
          <a:p>
            <a:pPr marL="0" indent="0">
              <a:buNone/>
            </a:pPr>
            <a:r>
              <a:rPr lang="en-US" sz="2500" dirty="0">
                <a:solidFill>
                  <a:srgbClr val="404040"/>
                </a:solidFill>
              </a:rPr>
              <a:t> </a:t>
            </a:r>
            <a:endParaRPr lang="en-AU" sz="2500" dirty="0">
              <a:solidFill>
                <a:srgbClr val="404040"/>
              </a:solidFill>
            </a:endParaRPr>
          </a:p>
          <a:p>
            <a:pPr marL="0" indent="0">
              <a:buNone/>
            </a:pPr>
            <a:r>
              <a:rPr lang="en-US" sz="2500" b="1" dirty="0">
                <a:solidFill>
                  <a:srgbClr val="404040"/>
                </a:solidFill>
              </a:rPr>
              <a:t>Tasmania</a:t>
            </a:r>
            <a:endParaRPr lang="en-AU" sz="2500" b="1" dirty="0">
              <a:solidFill>
                <a:srgbClr val="404040"/>
              </a:solidFill>
            </a:endParaRPr>
          </a:p>
          <a:p>
            <a:pPr marL="0" indent="0">
              <a:buNone/>
            </a:pPr>
            <a:r>
              <a:rPr lang="en-US" sz="2500" dirty="0">
                <a:solidFill>
                  <a:srgbClr val="404040"/>
                </a:solidFill>
              </a:rPr>
              <a:t>Police Offences Amendment Act 2007</a:t>
            </a:r>
            <a:endParaRPr lang="en-AU" sz="2500" dirty="0">
              <a:solidFill>
                <a:srgbClr val="404040"/>
              </a:solidFill>
            </a:endParaRPr>
          </a:p>
          <a:p>
            <a:pPr marL="0" indent="0">
              <a:buNone/>
            </a:pPr>
            <a:r>
              <a:rPr lang="en-US" sz="2500" dirty="0">
                <a:solidFill>
                  <a:srgbClr val="404040"/>
                </a:solidFill>
              </a:rPr>
              <a:t> </a:t>
            </a:r>
            <a:endParaRPr lang="en-AU" sz="2500" dirty="0">
              <a:solidFill>
                <a:srgbClr val="404040"/>
              </a:solidFill>
            </a:endParaRPr>
          </a:p>
          <a:p>
            <a:pPr marL="0" indent="0">
              <a:buNone/>
            </a:pPr>
            <a:r>
              <a:rPr lang="en-US" sz="2500" b="1" dirty="0">
                <a:solidFill>
                  <a:srgbClr val="404040"/>
                </a:solidFill>
              </a:rPr>
              <a:t>Northern Territory</a:t>
            </a:r>
            <a:endParaRPr lang="en-AU" sz="2500" b="1" dirty="0">
              <a:solidFill>
                <a:srgbClr val="404040"/>
              </a:solidFill>
            </a:endParaRPr>
          </a:p>
          <a:p>
            <a:pPr marL="0" indent="0">
              <a:buNone/>
            </a:pPr>
            <a:r>
              <a:rPr lang="en-US" sz="2500" dirty="0">
                <a:solidFill>
                  <a:srgbClr val="404040"/>
                </a:solidFill>
              </a:rPr>
              <a:t>Justice Legislation (Group Criminal Activities) Act 2006</a:t>
            </a:r>
            <a:endParaRPr lang="en-AU" sz="2500" dirty="0">
              <a:solidFill>
                <a:srgbClr val="404040"/>
              </a:solidFill>
            </a:endParaRPr>
          </a:p>
          <a:p>
            <a:pPr marL="0" indent="0">
              <a:buNone/>
            </a:pPr>
            <a:r>
              <a:rPr lang="en-US" sz="2500" dirty="0">
                <a:solidFill>
                  <a:srgbClr val="404040"/>
                </a:solidFill>
              </a:rPr>
              <a:t>Serious Crime Control Act 2009</a:t>
            </a:r>
            <a:endParaRPr lang="en-AU" sz="2500" dirty="0">
              <a:solidFill>
                <a:srgbClr val="404040"/>
              </a:solidFill>
            </a:endParaRPr>
          </a:p>
          <a:p>
            <a:pPr marL="0" indent="0">
              <a:buNone/>
            </a:pPr>
            <a:r>
              <a:rPr lang="en-US" sz="2500" dirty="0">
                <a:solidFill>
                  <a:srgbClr val="404040"/>
                </a:solidFill>
              </a:rPr>
              <a:t> </a:t>
            </a:r>
            <a:endParaRPr lang="en-AU" sz="2500" dirty="0">
              <a:solidFill>
                <a:srgbClr val="404040"/>
              </a:solidFill>
            </a:endParaRPr>
          </a:p>
          <a:p>
            <a:pPr marL="0" indent="0">
              <a:buNone/>
            </a:pPr>
            <a:r>
              <a:rPr lang="en-US" sz="2500" b="1" dirty="0">
                <a:solidFill>
                  <a:srgbClr val="404040"/>
                </a:solidFill>
              </a:rPr>
              <a:t>Australian Capital Territory</a:t>
            </a:r>
            <a:endParaRPr lang="en-AU" sz="2500" b="1" dirty="0">
              <a:solidFill>
                <a:srgbClr val="404040"/>
              </a:solidFill>
            </a:endParaRPr>
          </a:p>
          <a:p>
            <a:pPr marL="0" indent="0">
              <a:buNone/>
            </a:pPr>
            <a:r>
              <a:rPr lang="en-US" sz="2500" dirty="0">
                <a:solidFill>
                  <a:srgbClr val="404040"/>
                </a:solidFill>
              </a:rPr>
              <a:t>Crimes (Controlled Operations) Act 2008</a:t>
            </a:r>
            <a:endParaRPr lang="en-AU" sz="2500" dirty="0">
              <a:solidFill>
                <a:srgbClr val="404040"/>
              </a:solidFill>
            </a:endParaRPr>
          </a:p>
          <a:p>
            <a:pPr marL="0" indent="0">
              <a:buNone/>
            </a:pPr>
            <a:r>
              <a:rPr lang="en-US" sz="2500" dirty="0">
                <a:solidFill>
                  <a:srgbClr val="404040"/>
                </a:solidFill>
              </a:rPr>
              <a:t>Crimes (Assumed Identities) Act 2009</a:t>
            </a:r>
            <a:endParaRPr lang="en-AU" sz="2500" dirty="0">
              <a:solidFill>
                <a:srgbClr val="404040"/>
              </a:solidFill>
            </a:endParaRPr>
          </a:p>
          <a:p>
            <a:pPr marL="0" indent="0">
              <a:buNone/>
            </a:pPr>
            <a:r>
              <a:rPr lang="en-US" dirty="0"/>
              <a:t> </a:t>
            </a:r>
            <a:endParaRPr lang="en-AU" dirty="0"/>
          </a:p>
          <a:p>
            <a:endParaRPr lang="en-US" dirty="0"/>
          </a:p>
        </p:txBody>
      </p:sp>
      <p:sp>
        <p:nvSpPr>
          <p:cNvPr id="4" name="Content Placeholder 3"/>
          <p:cNvSpPr>
            <a:spLocks noGrp="1"/>
          </p:cNvSpPr>
          <p:nvPr>
            <p:ph sz="quarter" idx="13"/>
          </p:nvPr>
        </p:nvSpPr>
        <p:spPr>
          <a:xfrm>
            <a:off x="365760" y="1352199"/>
            <a:ext cx="4282440" cy="4774281"/>
          </a:xfrm>
        </p:spPr>
        <p:txBody>
          <a:bodyPr>
            <a:normAutofit fontScale="55000" lnSpcReduction="20000"/>
          </a:bodyPr>
          <a:lstStyle/>
          <a:p>
            <a:pPr marL="0" indent="0">
              <a:buNone/>
            </a:pPr>
            <a:r>
              <a:rPr lang="en-US" sz="2500" b="1" dirty="0" smtClean="0">
                <a:solidFill>
                  <a:srgbClr val="404040"/>
                </a:solidFill>
              </a:rPr>
              <a:t>South </a:t>
            </a:r>
            <a:r>
              <a:rPr lang="en-US" sz="2500" b="1" dirty="0">
                <a:solidFill>
                  <a:srgbClr val="404040"/>
                </a:solidFill>
              </a:rPr>
              <a:t>Australia</a:t>
            </a:r>
            <a:endParaRPr lang="en-AU" sz="2500" b="1" dirty="0">
              <a:solidFill>
                <a:srgbClr val="404040"/>
              </a:solidFill>
            </a:endParaRPr>
          </a:p>
          <a:p>
            <a:pPr marL="0" indent="0">
              <a:buNone/>
            </a:pPr>
            <a:r>
              <a:rPr lang="en-US" sz="2500" dirty="0">
                <a:solidFill>
                  <a:srgbClr val="404040"/>
                </a:solidFill>
              </a:rPr>
              <a:t>Statutes Amendment (Anti-Fortification) Act 2003</a:t>
            </a:r>
            <a:endParaRPr lang="en-AU" sz="2500" dirty="0">
              <a:solidFill>
                <a:srgbClr val="404040"/>
              </a:solidFill>
            </a:endParaRPr>
          </a:p>
          <a:p>
            <a:pPr marL="0" indent="0">
              <a:buNone/>
            </a:pPr>
            <a:r>
              <a:rPr lang="en-US" sz="2500" dirty="0">
                <a:solidFill>
                  <a:srgbClr val="404040"/>
                </a:solidFill>
              </a:rPr>
              <a:t>Statutes Amendment (Liquor, Gambling and Security</a:t>
            </a:r>
            <a:endParaRPr lang="en-AU" sz="2500" dirty="0">
              <a:solidFill>
                <a:srgbClr val="404040"/>
              </a:solidFill>
            </a:endParaRPr>
          </a:p>
          <a:p>
            <a:pPr marL="0" indent="0">
              <a:buNone/>
            </a:pPr>
            <a:r>
              <a:rPr lang="en-US" sz="2500" dirty="0">
                <a:solidFill>
                  <a:srgbClr val="404040"/>
                </a:solidFill>
              </a:rPr>
              <a:t>Industries) Act 2005</a:t>
            </a:r>
            <a:endParaRPr lang="en-AU" sz="2500" dirty="0">
              <a:solidFill>
                <a:srgbClr val="404040"/>
              </a:solidFill>
            </a:endParaRPr>
          </a:p>
          <a:p>
            <a:pPr marL="0" indent="0">
              <a:buNone/>
            </a:pPr>
            <a:r>
              <a:rPr lang="en-US" sz="2500" dirty="0">
                <a:solidFill>
                  <a:srgbClr val="404040"/>
                </a:solidFill>
              </a:rPr>
              <a:t>Statutes Amendment (Power to Bar) Act 2008</a:t>
            </a:r>
            <a:endParaRPr lang="en-AU" sz="2500" dirty="0">
              <a:solidFill>
                <a:srgbClr val="404040"/>
              </a:solidFill>
            </a:endParaRPr>
          </a:p>
          <a:p>
            <a:pPr marL="0" indent="0">
              <a:buNone/>
            </a:pPr>
            <a:r>
              <a:rPr lang="en-US" sz="2500" dirty="0">
                <a:solidFill>
                  <a:srgbClr val="404040"/>
                </a:solidFill>
              </a:rPr>
              <a:t>Serious and </a:t>
            </a:r>
            <a:r>
              <a:rPr lang="en-US" sz="2500" dirty="0" err="1">
                <a:solidFill>
                  <a:srgbClr val="404040"/>
                </a:solidFill>
              </a:rPr>
              <a:t>Organised</a:t>
            </a:r>
            <a:r>
              <a:rPr lang="en-US" sz="2500" dirty="0">
                <a:solidFill>
                  <a:srgbClr val="404040"/>
                </a:solidFill>
              </a:rPr>
              <a:t> Crime (Control) Act 2008</a:t>
            </a:r>
            <a:endParaRPr lang="en-AU" sz="2500" dirty="0">
              <a:solidFill>
                <a:srgbClr val="404040"/>
              </a:solidFill>
            </a:endParaRPr>
          </a:p>
          <a:p>
            <a:pPr marL="0" indent="0">
              <a:buNone/>
            </a:pPr>
            <a:r>
              <a:rPr lang="en-US" sz="2500" dirty="0">
                <a:solidFill>
                  <a:srgbClr val="404040"/>
                </a:solidFill>
              </a:rPr>
              <a:t> </a:t>
            </a:r>
            <a:endParaRPr lang="en-AU" sz="2500" dirty="0">
              <a:solidFill>
                <a:srgbClr val="404040"/>
              </a:solidFill>
            </a:endParaRPr>
          </a:p>
          <a:p>
            <a:pPr marL="0" indent="0">
              <a:buNone/>
            </a:pPr>
            <a:r>
              <a:rPr lang="en-US" sz="2500" b="1" dirty="0">
                <a:solidFill>
                  <a:schemeClr val="tx1">
                    <a:lumMod val="75000"/>
                    <a:lumOff val="25000"/>
                  </a:schemeClr>
                </a:solidFill>
              </a:rPr>
              <a:t>New South Wales</a:t>
            </a:r>
            <a:endParaRPr lang="en-AU" sz="2500" b="1" dirty="0">
              <a:solidFill>
                <a:schemeClr val="tx1">
                  <a:lumMod val="75000"/>
                  <a:lumOff val="25000"/>
                </a:schemeClr>
              </a:solidFill>
            </a:endParaRPr>
          </a:p>
          <a:p>
            <a:pPr marL="0" indent="0">
              <a:buNone/>
            </a:pPr>
            <a:r>
              <a:rPr lang="en-US" sz="2500" i="1" dirty="0">
                <a:solidFill>
                  <a:schemeClr val="tx1">
                    <a:lumMod val="75000"/>
                    <a:lumOff val="25000"/>
                  </a:schemeClr>
                </a:solidFill>
              </a:rPr>
              <a:t>Crimes Legislation Amendment (Gangs) Act 2006</a:t>
            </a:r>
            <a:endParaRPr lang="en-AU" sz="2500" dirty="0">
              <a:solidFill>
                <a:schemeClr val="tx1">
                  <a:lumMod val="75000"/>
                  <a:lumOff val="25000"/>
                </a:schemeClr>
              </a:solidFill>
            </a:endParaRPr>
          </a:p>
          <a:p>
            <a:pPr marL="0" indent="0">
              <a:buNone/>
            </a:pPr>
            <a:r>
              <a:rPr lang="en-US" sz="2500" i="1" dirty="0">
                <a:solidFill>
                  <a:schemeClr val="tx1">
                    <a:lumMod val="75000"/>
                    <a:lumOff val="25000"/>
                  </a:schemeClr>
                </a:solidFill>
              </a:rPr>
              <a:t>Crimes (Criminal </a:t>
            </a:r>
            <a:r>
              <a:rPr lang="en-US" sz="2500" i="1" dirty="0" err="1">
                <a:solidFill>
                  <a:schemeClr val="tx1">
                    <a:lumMod val="75000"/>
                    <a:lumOff val="25000"/>
                  </a:schemeClr>
                </a:solidFill>
              </a:rPr>
              <a:t>Organisations</a:t>
            </a:r>
            <a:r>
              <a:rPr lang="en-US" sz="2500" i="1" dirty="0">
                <a:solidFill>
                  <a:schemeClr val="tx1">
                    <a:lumMod val="75000"/>
                    <a:lumOff val="25000"/>
                  </a:schemeClr>
                </a:solidFill>
              </a:rPr>
              <a:t> Control) Act 2009</a:t>
            </a:r>
            <a:endParaRPr lang="en-AU" sz="2500" dirty="0">
              <a:solidFill>
                <a:schemeClr val="tx1">
                  <a:lumMod val="75000"/>
                  <a:lumOff val="25000"/>
                </a:schemeClr>
              </a:solidFill>
            </a:endParaRPr>
          </a:p>
          <a:p>
            <a:pPr marL="0" indent="0">
              <a:buNone/>
            </a:pPr>
            <a:r>
              <a:rPr lang="en-US" sz="2500" dirty="0">
                <a:solidFill>
                  <a:srgbClr val="404040"/>
                </a:solidFill>
              </a:rPr>
              <a:t> </a:t>
            </a:r>
            <a:endParaRPr lang="en-AU" sz="2500" dirty="0">
              <a:solidFill>
                <a:srgbClr val="404040"/>
              </a:solidFill>
            </a:endParaRPr>
          </a:p>
          <a:p>
            <a:pPr marL="0" indent="0">
              <a:buNone/>
            </a:pPr>
            <a:r>
              <a:rPr lang="en-US" sz="2500" b="1" dirty="0">
                <a:solidFill>
                  <a:srgbClr val="404040"/>
                </a:solidFill>
              </a:rPr>
              <a:t>Western Australia</a:t>
            </a:r>
            <a:endParaRPr lang="en-AU" sz="2500" b="1" dirty="0">
              <a:solidFill>
                <a:srgbClr val="404040"/>
              </a:solidFill>
            </a:endParaRPr>
          </a:p>
          <a:p>
            <a:pPr marL="0" indent="0">
              <a:buNone/>
            </a:pPr>
            <a:r>
              <a:rPr lang="en-US" sz="2500" dirty="0">
                <a:solidFill>
                  <a:srgbClr val="404040"/>
                </a:solidFill>
              </a:rPr>
              <a:t>Corruption and Crime Commission Act 2003</a:t>
            </a:r>
            <a:endParaRPr lang="en-AU" sz="2500" dirty="0">
              <a:solidFill>
                <a:srgbClr val="404040"/>
              </a:solidFill>
            </a:endParaRPr>
          </a:p>
          <a:p>
            <a:pPr marL="0" indent="0">
              <a:buNone/>
            </a:pPr>
            <a:r>
              <a:rPr lang="en-US" sz="2500" dirty="0">
                <a:solidFill>
                  <a:srgbClr val="404040"/>
                </a:solidFill>
              </a:rPr>
              <a:t> </a:t>
            </a:r>
            <a:endParaRPr lang="en-AU" sz="2500" dirty="0">
              <a:solidFill>
                <a:srgbClr val="404040"/>
              </a:solidFill>
            </a:endParaRPr>
          </a:p>
          <a:p>
            <a:pPr marL="0" indent="0">
              <a:buNone/>
            </a:pPr>
            <a:r>
              <a:rPr lang="en-US" sz="2500" b="1" dirty="0">
                <a:solidFill>
                  <a:srgbClr val="404040"/>
                </a:solidFill>
              </a:rPr>
              <a:t>Queensland</a:t>
            </a:r>
            <a:endParaRPr lang="en-AU" sz="2500" b="1" dirty="0">
              <a:solidFill>
                <a:srgbClr val="404040"/>
              </a:solidFill>
            </a:endParaRPr>
          </a:p>
          <a:p>
            <a:pPr marL="0" indent="0">
              <a:buNone/>
            </a:pPr>
            <a:r>
              <a:rPr lang="en-US" sz="2500" dirty="0">
                <a:solidFill>
                  <a:srgbClr val="404040"/>
                </a:solidFill>
              </a:rPr>
              <a:t>Criminal Proceeds Confiscation Act 2002</a:t>
            </a:r>
            <a:endParaRPr lang="en-AU" sz="2500" dirty="0">
              <a:solidFill>
                <a:srgbClr val="404040"/>
              </a:solidFill>
            </a:endParaRPr>
          </a:p>
          <a:p>
            <a:pPr marL="0" indent="0">
              <a:buNone/>
            </a:pPr>
            <a:r>
              <a:rPr lang="en-US" sz="2500" dirty="0">
                <a:solidFill>
                  <a:srgbClr val="404040"/>
                </a:solidFill>
              </a:rPr>
              <a:t>Police Powers and Responsibilities Act 2000</a:t>
            </a:r>
            <a:endParaRPr lang="en-AU" sz="2500" dirty="0">
              <a:solidFill>
                <a:srgbClr val="404040"/>
              </a:solidFill>
            </a:endParaRPr>
          </a:p>
          <a:p>
            <a:pPr marL="0" indent="0">
              <a:buNone/>
            </a:pPr>
            <a:endParaRPr lang="en-US" dirty="0"/>
          </a:p>
        </p:txBody>
      </p:sp>
    </p:spTree>
    <p:extLst>
      <p:ext uri="{BB962C8B-B14F-4D97-AF65-F5344CB8AC3E}">
        <p14:creationId xmlns:p14="http://schemas.microsoft.com/office/powerpoint/2010/main" val="1204029434"/>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0"/>
            <a:ext cx="8229600" cy="905385"/>
          </a:xfrm>
        </p:spPr>
        <p:txBody>
          <a:bodyPr/>
          <a:lstStyle/>
          <a:p>
            <a:r>
              <a:rPr lang="en-US" sz="3600" dirty="0" smtClean="0"/>
              <a:t>Legislation targeting individual crimes</a:t>
            </a:r>
            <a:endParaRPr lang="en-US" sz="3600" dirty="0"/>
          </a:p>
        </p:txBody>
      </p:sp>
      <p:sp>
        <p:nvSpPr>
          <p:cNvPr id="6" name="Content Placeholder 5"/>
          <p:cNvSpPr>
            <a:spLocks noGrp="1"/>
          </p:cNvSpPr>
          <p:nvPr>
            <p:ph idx="1"/>
          </p:nvPr>
        </p:nvSpPr>
        <p:spPr>
          <a:xfrm>
            <a:off x="457200" y="1093517"/>
            <a:ext cx="8229600" cy="5338245"/>
          </a:xfrm>
        </p:spPr>
        <p:txBody>
          <a:bodyPr>
            <a:normAutofit/>
          </a:bodyPr>
          <a:lstStyle/>
          <a:p>
            <a:r>
              <a:rPr lang="en-US" dirty="0" smtClean="0">
                <a:solidFill>
                  <a:srgbClr val="404040"/>
                </a:solidFill>
              </a:rPr>
              <a:t>Usual legislation is used: </a:t>
            </a:r>
            <a:r>
              <a:rPr lang="en-US" dirty="0" err="1" smtClean="0">
                <a:solidFill>
                  <a:srgbClr val="404040"/>
                </a:solidFill>
              </a:rPr>
              <a:t>eg</a:t>
            </a:r>
            <a:r>
              <a:rPr lang="en-US" dirty="0" smtClean="0">
                <a:solidFill>
                  <a:srgbClr val="404040"/>
                </a:solidFill>
              </a:rPr>
              <a:t>. </a:t>
            </a:r>
            <a:r>
              <a:rPr lang="en-US" i="1" dirty="0" smtClean="0">
                <a:solidFill>
                  <a:srgbClr val="404040"/>
                </a:solidFill>
              </a:rPr>
              <a:t>Crimes Act 1900</a:t>
            </a:r>
            <a:r>
              <a:rPr lang="en-US" dirty="0" smtClean="0">
                <a:solidFill>
                  <a:srgbClr val="404040"/>
                </a:solidFill>
              </a:rPr>
              <a:t>.</a:t>
            </a:r>
          </a:p>
          <a:p>
            <a:r>
              <a:rPr lang="en-US" dirty="0">
                <a:solidFill>
                  <a:srgbClr val="404040"/>
                </a:solidFill>
              </a:rPr>
              <a:t>Legislative provisions strengthened to target OMCG type activities:</a:t>
            </a:r>
          </a:p>
          <a:p>
            <a:pPr lvl="1"/>
            <a:r>
              <a:rPr lang="en-US" sz="2000" dirty="0">
                <a:solidFill>
                  <a:srgbClr val="404040"/>
                </a:solidFill>
              </a:rPr>
              <a:t>Money laundering</a:t>
            </a:r>
          </a:p>
          <a:p>
            <a:pPr lvl="1"/>
            <a:r>
              <a:rPr lang="en-US" sz="2000" dirty="0">
                <a:solidFill>
                  <a:srgbClr val="404040"/>
                </a:solidFill>
              </a:rPr>
              <a:t>Trafficking and smuggling (weapons, drugs)</a:t>
            </a:r>
          </a:p>
          <a:p>
            <a:pPr lvl="1"/>
            <a:r>
              <a:rPr lang="en-US" sz="2000" dirty="0">
                <a:solidFill>
                  <a:srgbClr val="404040"/>
                </a:solidFill>
              </a:rPr>
              <a:t>Deprivation of proceeds of crime.</a:t>
            </a:r>
          </a:p>
          <a:p>
            <a:r>
              <a:rPr lang="en-US" dirty="0" smtClean="0">
                <a:solidFill>
                  <a:srgbClr val="404040"/>
                </a:solidFill>
              </a:rPr>
              <a:t>Concerns with this approach: </a:t>
            </a:r>
          </a:p>
          <a:p>
            <a:pPr lvl="1"/>
            <a:r>
              <a:rPr lang="en-US" sz="2000" dirty="0" smtClean="0">
                <a:solidFill>
                  <a:srgbClr val="404040"/>
                </a:solidFill>
              </a:rPr>
              <a:t>Inadequate response to OMCG criminal activities.</a:t>
            </a:r>
          </a:p>
          <a:p>
            <a:pPr lvl="1"/>
            <a:r>
              <a:rPr lang="en-US" sz="2000" dirty="0" smtClean="0">
                <a:solidFill>
                  <a:srgbClr val="404040"/>
                </a:solidFill>
              </a:rPr>
              <a:t>Prosecution of individuals does not impact upon OMCG activity.</a:t>
            </a:r>
          </a:p>
          <a:p>
            <a:pPr lvl="1"/>
            <a:r>
              <a:rPr lang="en-US" sz="2000" dirty="0" smtClean="0">
                <a:solidFill>
                  <a:srgbClr val="404040"/>
                </a:solidFill>
              </a:rPr>
              <a:t>Code of silence within and between OMCGs.</a:t>
            </a:r>
          </a:p>
          <a:p>
            <a:pPr lvl="1"/>
            <a:r>
              <a:rPr lang="en-US" sz="2000" dirty="0" smtClean="0">
                <a:solidFill>
                  <a:srgbClr val="404040"/>
                </a:solidFill>
              </a:rPr>
              <a:t>Does not provide access to the individuals orchestrating criminal strategy.</a:t>
            </a:r>
          </a:p>
        </p:txBody>
      </p:sp>
    </p:spTree>
    <p:extLst>
      <p:ext uri="{BB962C8B-B14F-4D97-AF65-F5344CB8AC3E}">
        <p14:creationId xmlns:p14="http://schemas.microsoft.com/office/powerpoint/2010/main" val="34405428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6">
                                            <p:txEl>
                                              <p:pRg st="5" end="5"/>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6">
                                            <p:txEl>
                                              <p:pRg st="6" end="6"/>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6">
                                            <p:txEl>
                                              <p:pRg st="7" end="7"/>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6">
                                            <p:txEl>
                                              <p:pRg st="8" end="8"/>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6">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smtClean="0"/>
              <a:t>Legal response: </a:t>
            </a:r>
            <a:br>
              <a:rPr lang="en-US" sz="4400" dirty="0" smtClean="0"/>
            </a:br>
            <a:r>
              <a:rPr lang="en-US" sz="4400" dirty="0" smtClean="0"/>
              <a:t>targeting individuals</a:t>
            </a:r>
            <a:endParaRPr lang="en-US" sz="4400" dirty="0"/>
          </a:p>
        </p:txBody>
      </p:sp>
      <p:sp>
        <p:nvSpPr>
          <p:cNvPr id="3" name="Content Placeholder 2"/>
          <p:cNvSpPr>
            <a:spLocks noGrp="1"/>
          </p:cNvSpPr>
          <p:nvPr>
            <p:ph idx="1"/>
          </p:nvPr>
        </p:nvSpPr>
        <p:spPr>
          <a:xfrm>
            <a:off x="457200" y="2034177"/>
            <a:ext cx="8229600" cy="4091986"/>
          </a:xfrm>
        </p:spPr>
        <p:txBody>
          <a:bodyPr/>
          <a:lstStyle/>
          <a:p>
            <a:pPr marL="0" indent="0">
              <a:buNone/>
            </a:pPr>
            <a:r>
              <a:rPr lang="en-US" dirty="0" smtClean="0">
                <a:solidFill>
                  <a:srgbClr val="404040"/>
                </a:solidFill>
              </a:rPr>
              <a:t>1. What </a:t>
            </a:r>
            <a:r>
              <a:rPr lang="en-US" dirty="0">
                <a:solidFill>
                  <a:srgbClr val="404040"/>
                </a:solidFill>
              </a:rPr>
              <a:t>difficulties are encountered when prosecuting individuals for offences committed as part of an OMCG</a:t>
            </a:r>
            <a:r>
              <a:rPr lang="en-US" dirty="0" smtClean="0">
                <a:solidFill>
                  <a:srgbClr val="404040"/>
                </a:solidFill>
              </a:rPr>
              <a:t>?</a:t>
            </a:r>
          </a:p>
          <a:p>
            <a:pPr marL="0" indent="0">
              <a:buNone/>
            </a:pPr>
            <a:endParaRPr lang="en-AU" dirty="0">
              <a:solidFill>
                <a:srgbClr val="404040"/>
              </a:solidFill>
            </a:endParaRPr>
          </a:p>
          <a:p>
            <a:pPr marL="0" indent="0">
              <a:buNone/>
            </a:pPr>
            <a:r>
              <a:rPr lang="en-US" dirty="0">
                <a:solidFill>
                  <a:srgbClr val="404040"/>
                </a:solidFill>
              </a:rPr>
              <a:t>2. How effective is this legal response in dealing with the problem of OMCGs?</a:t>
            </a:r>
            <a:endParaRPr lang="en-AU" dirty="0">
              <a:solidFill>
                <a:srgbClr val="404040"/>
              </a:solidFill>
            </a:endParaRPr>
          </a:p>
          <a:p>
            <a:endParaRPr lang="en-US" dirty="0"/>
          </a:p>
        </p:txBody>
      </p:sp>
    </p:spTree>
    <p:extLst>
      <p:ext uri="{BB962C8B-B14F-4D97-AF65-F5344CB8AC3E}">
        <p14:creationId xmlns:p14="http://schemas.microsoft.com/office/powerpoint/2010/main" val="1940953783"/>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0550"/>
          </a:xfrm>
        </p:spPr>
        <p:txBody>
          <a:bodyPr/>
          <a:lstStyle/>
          <a:p>
            <a:r>
              <a:rPr lang="en-US" dirty="0" smtClean="0"/>
              <a:t>Police task forces</a:t>
            </a:r>
            <a:endParaRPr lang="en-US" dirty="0"/>
          </a:p>
        </p:txBody>
      </p:sp>
      <p:sp>
        <p:nvSpPr>
          <p:cNvPr id="3" name="Content Placeholder 2"/>
          <p:cNvSpPr>
            <a:spLocks noGrp="1"/>
          </p:cNvSpPr>
          <p:nvPr>
            <p:ph idx="1"/>
          </p:nvPr>
        </p:nvSpPr>
        <p:spPr/>
        <p:txBody>
          <a:bodyPr/>
          <a:lstStyle/>
          <a:p>
            <a:r>
              <a:rPr lang="en-US" dirty="0" smtClean="0">
                <a:solidFill>
                  <a:srgbClr val="404040"/>
                </a:solidFill>
              </a:rPr>
              <a:t>Increased powers are given to law enforcement agencies to target OMCG activity by </a:t>
            </a:r>
            <a:r>
              <a:rPr lang="en-US" b="1" dirty="0" smtClean="0">
                <a:solidFill>
                  <a:srgbClr val="404040"/>
                </a:solidFill>
              </a:rPr>
              <a:t>investigating, preventing and disrupting</a:t>
            </a:r>
            <a:r>
              <a:rPr lang="en-US" dirty="0" smtClean="0">
                <a:solidFill>
                  <a:srgbClr val="404040"/>
                </a:solidFill>
              </a:rPr>
              <a:t> criminal activity.</a:t>
            </a:r>
          </a:p>
          <a:p>
            <a:endParaRPr lang="en-US" dirty="0" smtClean="0">
              <a:solidFill>
                <a:srgbClr val="404040"/>
              </a:solidFill>
            </a:endParaRPr>
          </a:p>
          <a:p>
            <a:r>
              <a:rPr lang="en-US" dirty="0" smtClean="0">
                <a:solidFill>
                  <a:srgbClr val="404040"/>
                </a:solidFill>
              </a:rPr>
              <a:t>Special powers include:</a:t>
            </a:r>
          </a:p>
          <a:p>
            <a:pPr lvl="1"/>
            <a:r>
              <a:rPr lang="en-US" sz="2000" dirty="0" smtClean="0">
                <a:solidFill>
                  <a:srgbClr val="404040"/>
                </a:solidFill>
              </a:rPr>
              <a:t>Telecommunications interception</a:t>
            </a:r>
          </a:p>
          <a:p>
            <a:pPr lvl="1"/>
            <a:r>
              <a:rPr lang="en-US" sz="2000" dirty="0" smtClean="0">
                <a:solidFill>
                  <a:srgbClr val="404040"/>
                </a:solidFill>
              </a:rPr>
              <a:t>Surveillance</a:t>
            </a:r>
          </a:p>
          <a:p>
            <a:pPr lvl="1"/>
            <a:r>
              <a:rPr lang="en-US" sz="2000" dirty="0" smtClean="0">
                <a:solidFill>
                  <a:srgbClr val="404040"/>
                </a:solidFill>
              </a:rPr>
              <a:t>Search warrants</a:t>
            </a:r>
          </a:p>
          <a:p>
            <a:pPr lvl="1"/>
            <a:r>
              <a:rPr lang="en-US" sz="2000" dirty="0" smtClean="0">
                <a:solidFill>
                  <a:srgbClr val="404040"/>
                </a:solidFill>
              </a:rPr>
              <a:t>Coercive powers (compelling a witness to give evidence, usually only vested in courts)</a:t>
            </a:r>
          </a:p>
          <a:p>
            <a:pPr lvl="1"/>
            <a:r>
              <a:rPr lang="en-US" sz="2000" dirty="0" smtClean="0">
                <a:solidFill>
                  <a:srgbClr val="404040"/>
                </a:solidFill>
              </a:rPr>
              <a:t>Intelligence sharing (state, national and international).</a:t>
            </a:r>
          </a:p>
        </p:txBody>
      </p:sp>
    </p:spTree>
    <p:extLst>
      <p:ext uri="{BB962C8B-B14F-4D97-AF65-F5344CB8AC3E}">
        <p14:creationId xmlns:p14="http://schemas.microsoft.com/office/powerpoint/2010/main" val="3004430450"/>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52638"/>
            <a:ext cx="8229600" cy="5573525"/>
          </a:xfrm>
        </p:spPr>
        <p:txBody>
          <a:bodyPr>
            <a:normAutofit/>
          </a:bodyPr>
          <a:lstStyle/>
          <a:p>
            <a:r>
              <a:rPr lang="en-US" dirty="0" smtClean="0">
                <a:solidFill>
                  <a:srgbClr val="404040"/>
                </a:solidFill>
              </a:rPr>
              <a:t>The Federal government has established special police task forces, </a:t>
            </a:r>
          </a:p>
          <a:p>
            <a:pPr lvl="1"/>
            <a:r>
              <a:rPr lang="en-US" sz="2000" dirty="0" smtClean="0">
                <a:solidFill>
                  <a:srgbClr val="404040"/>
                </a:solidFill>
              </a:rPr>
              <a:t>such as the </a:t>
            </a:r>
            <a:r>
              <a:rPr lang="en-US" sz="2000" i="1" dirty="0" smtClean="0">
                <a:solidFill>
                  <a:srgbClr val="404040"/>
                </a:solidFill>
              </a:rPr>
              <a:t>OMCG National Intelligence Task Force</a:t>
            </a:r>
            <a:r>
              <a:rPr lang="en-US" sz="2000" dirty="0" smtClean="0">
                <a:solidFill>
                  <a:srgbClr val="404040"/>
                </a:solidFill>
              </a:rPr>
              <a:t>, which was subsequently replaced by </a:t>
            </a:r>
          </a:p>
          <a:p>
            <a:pPr lvl="1"/>
            <a:r>
              <a:rPr lang="en-US" sz="2000" dirty="0" smtClean="0">
                <a:solidFill>
                  <a:srgbClr val="404040"/>
                </a:solidFill>
              </a:rPr>
              <a:t>The </a:t>
            </a:r>
            <a:r>
              <a:rPr lang="en-US" sz="2000" i="1" dirty="0" smtClean="0">
                <a:solidFill>
                  <a:srgbClr val="404040"/>
                </a:solidFill>
              </a:rPr>
              <a:t>Serious and </a:t>
            </a:r>
            <a:r>
              <a:rPr lang="en-US" sz="2000" i="1" dirty="0" err="1" smtClean="0">
                <a:solidFill>
                  <a:srgbClr val="404040"/>
                </a:solidFill>
              </a:rPr>
              <a:t>Organised</a:t>
            </a:r>
            <a:r>
              <a:rPr lang="en-US" sz="2000" i="1" dirty="0" smtClean="0">
                <a:solidFill>
                  <a:srgbClr val="404040"/>
                </a:solidFill>
              </a:rPr>
              <a:t> Crime National Intelligence Task Force (SOCNITF).</a:t>
            </a:r>
          </a:p>
          <a:p>
            <a:pPr lvl="1"/>
            <a:endParaRPr lang="en-US" sz="2000" i="1" dirty="0">
              <a:solidFill>
                <a:srgbClr val="404040"/>
              </a:solidFill>
            </a:endParaRPr>
          </a:p>
          <a:p>
            <a:pPr marL="342900" lvl="1" indent="-342900">
              <a:buFont typeface="Arial" pitchFamily="34" charset="0"/>
              <a:buChar char="•"/>
            </a:pPr>
            <a:r>
              <a:rPr lang="en-US" sz="2400" dirty="0" smtClean="0">
                <a:solidFill>
                  <a:srgbClr val="404040"/>
                </a:solidFill>
              </a:rPr>
              <a:t>State governments have also set up task forces:</a:t>
            </a:r>
          </a:p>
          <a:p>
            <a:pPr lvl="1"/>
            <a:r>
              <a:rPr lang="en-US" sz="2000" dirty="0">
                <a:solidFill>
                  <a:srgbClr val="404040"/>
                </a:solidFill>
              </a:rPr>
              <a:t>NSW: Strike Force Raptor (2009</a:t>
            </a:r>
            <a:r>
              <a:rPr lang="en-US" sz="2000" dirty="0" smtClean="0">
                <a:solidFill>
                  <a:srgbClr val="404040"/>
                </a:solidFill>
              </a:rPr>
              <a:t>)</a:t>
            </a:r>
          </a:p>
          <a:p>
            <a:pPr lvl="1"/>
            <a:r>
              <a:rPr lang="en-US" sz="2000" dirty="0">
                <a:solidFill>
                  <a:schemeClr val="bg1">
                    <a:lumMod val="50000"/>
                  </a:schemeClr>
                </a:solidFill>
              </a:rPr>
              <a:t>203 arrests and 410 charges laid (Source: NSW Police).</a:t>
            </a:r>
          </a:p>
          <a:p>
            <a:pPr lvl="1"/>
            <a:r>
              <a:rPr lang="en-US" sz="2000" dirty="0" smtClean="0">
                <a:solidFill>
                  <a:srgbClr val="404040"/>
                </a:solidFill>
              </a:rPr>
              <a:t>NSW</a:t>
            </a:r>
            <a:r>
              <a:rPr lang="en-US" sz="2000" dirty="0">
                <a:solidFill>
                  <a:srgbClr val="404040"/>
                </a:solidFill>
              </a:rPr>
              <a:t>: Operation </a:t>
            </a:r>
            <a:r>
              <a:rPr lang="en-US" sz="2000" dirty="0" err="1">
                <a:solidFill>
                  <a:srgbClr val="404040"/>
                </a:solidFill>
              </a:rPr>
              <a:t>Ranmore</a:t>
            </a:r>
            <a:r>
              <a:rPr lang="en-US" sz="2000" dirty="0">
                <a:solidFill>
                  <a:srgbClr val="404040"/>
                </a:solidFill>
              </a:rPr>
              <a:t> (2006</a:t>
            </a:r>
            <a:r>
              <a:rPr lang="en-US" sz="2000" dirty="0" smtClean="0">
                <a:solidFill>
                  <a:srgbClr val="404040"/>
                </a:solidFill>
              </a:rPr>
              <a:t>) </a:t>
            </a:r>
          </a:p>
          <a:p>
            <a:pPr lvl="1"/>
            <a:r>
              <a:rPr lang="en-US" sz="2000" dirty="0" smtClean="0">
                <a:solidFill>
                  <a:srgbClr val="7F7F7F"/>
                </a:solidFill>
              </a:rPr>
              <a:t>1,115 </a:t>
            </a:r>
            <a:r>
              <a:rPr lang="en-US" sz="2000" dirty="0">
                <a:solidFill>
                  <a:srgbClr val="7F7F7F"/>
                </a:solidFill>
              </a:rPr>
              <a:t>arrests, 2,508 charges laid (Source: NSW Police)</a:t>
            </a:r>
            <a:r>
              <a:rPr lang="en-US" sz="2000" dirty="0" smtClean="0">
                <a:solidFill>
                  <a:srgbClr val="7F7F7F"/>
                </a:solidFill>
              </a:rPr>
              <a:t>.</a:t>
            </a:r>
            <a:endParaRPr lang="en-US" sz="2000" dirty="0" smtClean="0">
              <a:solidFill>
                <a:srgbClr val="404040"/>
              </a:solidFill>
            </a:endParaRPr>
          </a:p>
          <a:p>
            <a:pPr lvl="1"/>
            <a:r>
              <a:rPr lang="en-US" sz="2000" dirty="0" smtClean="0">
                <a:solidFill>
                  <a:srgbClr val="404040"/>
                </a:solidFill>
              </a:rPr>
              <a:t>QLD</a:t>
            </a:r>
            <a:r>
              <a:rPr lang="en-US" sz="2000" dirty="0">
                <a:solidFill>
                  <a:srgbClr val="404040"/>
                </a:solidFill>
              </a:rPr>
              <a:t>: OMCG Task Force Hydra</a:t>
            </a:r>
          </a:p>
          <a:p>
            <a:pPr lvl="1"/>
            <a:r>
              <a:rPr lang="en-US" sz="2000" dirty="0">
                <a:solidFill>
                  <a:srgbClr val="404040"/>
                </a:solidFill>
              </a:rPr>
              <a:t>VIC: </a:t>
            </a:r>
            <a:r>
              <a:rPr lang="en-US" sz="2000" dirty="0" err="1">
                <a:solidFill>
                  <a:srgbClr val="404040"/>
                </a:solidFill>
              </a:rPr>
              <a:t>Purana</a:t>
            </a:r>
            <a:r>
              <a:rPr lang="en-US" sz="2000" dirty="0">
                <a:solidFill>
                  <a:srgbClr val="404040"/>
                </a:solidFill>
              </a:rPr>
              <a:t> Task Force (2003)</a:t>
            </a:r>
          </a:p>
          <a:p>
            <a:pPr marL="742950" lvl="2" indent="-342900"/>
            <a:endParaRPr lang="en-US" sz="2400" dirty="0">
              <a:solidFill>
                <a:srgbClr val="404040"/>
              </a:solidFill>
            </a:endParaRPr>
          </a:p>
          <a:p>
            <a:pPr lvl="1"/>
            <a:endParaRPr lang="en-US" sz="2000" i="1" dirty="0">
              <a:solidFill>
                <a:srgbClr val="404040"/>
              </a:solidFill>
            </a:endParaRPr>
          </a:p>
        </p:txBody>
      </p:sp>
    </p:spTree>
    <p:extLst>
      <p:ext uri="{BB962C8B-B14F-4D97-AF65-F5344CB8AC3E}">
        <p14:creationId xmlns:p14="http://schemas.microsoft.com/office/powerpoint/2010/main" val="611681187"/>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xecutive">
  <a:themeElements>
    <a:clrScheme name="Executive">
      <a:dk1>
        <a:sysClr val="windowText" lastClr="000000"/>
      </a:dk1>
      <a:lt1>
        <a:sysClr val="window" lastClr="FFFFFF"/>
      </a:lt1>
      <a:dk2>
        <a:srgbClr val="2F5897"/>
      </a:dk2>
      <a:lt2>
        <a:srgbClr val="E4E9EF"/>
      </a:lt2>
      <a:accent1>
        <a:srgbClr val="6076B4"/>
      </a:accent1>
      <a:accent2>
        <a:srgbClr val="9C5252"/>
      </a:accent2>
      <a:accent3>
        <a:srgbClr val="E68422"/>
      </a:accent3>
      <a:accent4>
        <a:srgbClr val="846648"/>
      </a:accent4>
      <a:accent5>
        <a:srgbClr val="63891F"/>
      </a:accent5>
      <a:accent6>
        <a:srgbClr val="758085"/>
      </a:accent6>
      <a:hlink>
        <a:srgbClr val="3399FF"/>
      </a:hlink>
      <a:folHlink>
        <a:srgbClr val="B2B2B2"/>
      </a:folHlink>
    </a:clrScheme>
    <a:fontScheme name="Executive">
      <a:majorFont>
        <a:latin typeface="Century Gothic"/>
        <a:ea typeface=""/>
        <a:cs typeface=""/>
        <a:font script="Jpan" typeface="ＭＳ ゴシック"/>
        <a:font script="Hang" typeface="HY중고딕"/>
        <a:font script="Hans" typeface="微软雅黑"/>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Executiv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8575" cap="flat" cmpd="sng" algn="ctr">
          <a:solidFill>
            <a:schemeClr val="phClr"/>
          </a:solidFill>
          <a:prstDash val="solid"/>
        </a:ln>
        <a:ln w="508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50000">
              <a:schemeClr val="phClr">
                <a:tint val="80000"/>
                <a:satMod val="250000"/>
              </a:schemeClr>
            </a:gs>
            <a:gs pos="76000">
              <a:schemeClr val="phClr">
                <a:tint val="90000"/>
                <a:shade val="90000"/>
                <a:satMod val="200000"/>
              </a:schemeClr>
            </a:gs>
            <a:gs pos="92000">
              <a:schemeClr val="phClr">
                <a:tint val="90000"/>
                <a:shade val="70000"/>
                <a:satMod val="250000"/>
              </a:schemeClr>
            </a:gs>
          </a:gsLst>
          <a:path path="circle">
            <a:fillToRect l="50000" t="50000" r="50000" b="50000"/>
          </a:path>
        </a:gradFill>
        <a:blipFill>
          <a:blip xmlns:r="http://schemas.openxmlformats.org/officeDocument/2006/relationships" r:embed="rId1">
            <a:duotone>
              <a:schemeClr val="phClr">
                <a:tint val="95000"/>
              </a:schemeClr>
              <a:schemeClr val="phClr">
                <a:shade val="90000"/>
              </a:schemeClr>
            </a:duotone>
          </a:blip>
          <a:tile tx="0" ty="0" sx="100000" sy="10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Executive.thmx</Template>
  <TotalTime>1267</TotalTime>
  <Words>611</Words>
  <Application>Microsoft Macintosh PowerPoint</Application>
  <PresentationFormat>On-screen Show (4:3)</PresentationFormat>
  <Paragraphs>120</Paragraphs>
  <Slides>12</Slides>
  <Notes>0</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Executive</vt:lpstr>
      <vt:lpstr>Legal responses to OMCGs</vt:lpstr>
      <vt:lpstr>Homework</vt:lpstr>
      <vt:lpstr>PowerPoint Presentation</vt:lpstr>
      <vt:lpstr>Legal responses</vt:lpstr>
      <vt:lpstr>Legislative overview</vt:lpstr>
      <vt:lpstr>Legislation targeting individual crimes</vt:lpstr>
      <vt:lpstr>Legal response:  targeting individuals</vt:lpstr>
      <vt:lpstr>Police task forces</vt:lpstr>
      <vt:lpstr>PowerPoint Presentation</vt:lpstr>
      <vt:lpstr>Issues and concerns</vt:lpstr>
      <vt:lpstr>Review:  Separation of powers</vt:lpstr>
      <vt:lpstr>Legal response: special task forces</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Legal responses to OMCGs</dc:title>
  <dc:creator>Jacqueline Perl</dc:creator>
  <cp:lastModifiedBy>Jacqueline Perl</cp:lastModifiedBy>
  <cp:revision>18</cp:revision>
  <dcterms:created xsi:type="dcterms:W3CDTF">2011-08-23T01:45:20Z</dcterms:created>
  <dcterms:modified xsi:type="dcterms:W3CDTF">2011-08-23T23:51:15Z</dcterms:modified>
</cp:coreProperties>
</file>